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9"/>
  </p:notesMasterIdLst>
  <p:handoutMasterIdLst>
    <p:handoutMasterId r:id="rId50"/>
  </p:handoutMasterIdLst>
  <p:sldIdLst>
    <p:sldId id="256" r:id="rId2"/>
    <p:sldId id="260" r:id="rId3"/>
    <p:sldId id="276" r:id="rId4"/>
    <p:sldId id="280" r:id="rId5"/>
    <p:sldId id="281" r:id="rId6"/>
    <p:sldId id="282" r:id="rId7"/>
    <p:sldId id="283" r:id="rId8"/>
    <p:sldId id="284" r:id="rId9"/>
    <p:sldId id="278" r:id="rId10"/>
    <p:sldId id="279" r:id="rId11"/>
    <p:sldId id="262" r:id="rId12"/>
    <p:sldId id="263" r:id="rId13"/>
    <p:sldId id="269" r:id="rId14"/>
    <p:sldId id="265" r:id="rId15"/>
    <p:sldId id="266" r:id="rId16"/>
    <p:sldId id="268" r:id="rId17"/>
    <p:sldId id="267" r:id="rId18"/>
    <p:sldId id="303" r:id="rId19"/>
    <p:sldId id="304" r:id="rId20"/>
    <p:sldId id="307" r:id="rId21"/>
    <p:sldId id="305" r:id="rId22"/>
    <p:sldId id="309" r:id="rId23"/>
    <p:sldId id="306" r:id="rId24"/>
    <p:sldId id="308" r:id="rId25"/>
    <p:sldId id="272" r:id="rId26"/>
    <p:sldId id="270" r:id="rId27"/>
    <p:sldId id="271" r:id="rId28"/>
    <p:sldId id="302" r:id="rId29"/>
    <p:sldId id="261" r:id="rId30"/>
    <p:sldId id="274" r:id="rId31"/>
    <p:sldId id="275" r:id="rId32"/>
    <p:sldId id="312" r:id="rId33"/>
    <p:sldId id="287" r:id="rId34"/>
    <p:sldId id="288" r:id="rId35"/>
    <p:sldId id="289" r:id="rId36"/>
    <p:sldId id="291" r:id="rId37"/>
    <p:sldId id="292" r:id="rId38"/>
    <p:sldId id="310" r:id="rId39"/>
    <p:sldId id="311" r:id="rId40"/>
    <p:sldId id="293" r:id="rId41"/>
    <p:sldId id="286" r:id="rId42"/>
    <p:sldId id="259" r:id="rId43"/>
    <p:sldId id="295" r:id="rId44"/>
    <p:sldId id="296" r:id="rId45"/>
    <p:sldId id="314" r:id="rId46"/>
    <p:sldId id="300" r:id="rId47"/>
    <p:sldId id="298" r:id="rId4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85" autoAdjust="0"/>
    <p:restoredTop sz="96661" autoAdjust="0"/>
  </p:normalViewPr>
  <p:slideViewPr>
    <p:cSldViewPr>
      <p:cViewPr>
        <p:scale>
          <a:sx n="60" d="100"/>
          <a:sy n="60" d="100"/>
        </p:scale>
        <p:origin x="-648" y="-366"/>
      </p:cViewPr>
      <p:guideLst>
        <p:guide orient="horz" pos="2160"/>
        <p:guide pos="2880"/>
      </p:guideLst>
    </p:cSldViewPr>
  </p:slideViewPr>
  <p:outlineViewPr>
    <p:cViewPr>
      <p:scale>
        <a:sx n="33" d="100"/>
        <a:sy n="33" d="100"/>
      </p:scale>
      <p:origin x="0" y="2170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7DBC64-2B11-4266-99F2-8356894F9527}" type="datetimeFigureOut">
              <a:rPr lang="es-ES" smtClean="0"/>
              <a:pPr/>
              <a:t>29/05/2009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ORGANIZACIÓN Y ADMINISTRACIÓN DE EMPRESAS</a:t>
            </a: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3FA10D-2294-4FD8-B2CE-E4CE060FCD17}" type="slidenum">
              <a:rPr lang="es-ES" smtClean="0"/>
              <a:pPr/>
              <a:t>‹Nº›</a:t>
            </a:fld>
            <a:endParaRPr lang="es-ES"/>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BEDC7B-29DE-45E3-B872-645B7E789156}" type="datetimeFigureOut">
              <a:rPr lang="es-ES" smtClean="0"/>
              <a:pPr/>
              <a:t>29/05/2009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ES" smtClean="0"/>
              <a:t>ORGANIZACIÓN Y ADMINISTRACIÓN DE EMPRESAS</a:t>
            </a: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AEA357-2C0B-4AAA-BA59-5A2819718EDD}" type="slidenum">
              <a:rPr lang="es-ES" smtClean="0"/>
              <a:pPr/>
              <a:t>‹Nº›</a:t>
            </a:fld>
            <a:endParaRPr lang="es-ES"/>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0AEA357-2C0B-4AAA-BA59-5A2819718EDD}" type="slidenum">
              <a:rPr lang="es-ES" smtClean="0"/>
              <a:pPr/>
              <a:t>10</a:t>
            </a:fld>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encabezado"/>
          <p:cNvSpPr>
            <a:spLocks noGrp="1"/>
          </p:cNvSpPr>
          <p:nvPr>
            <p:ph type="hdr" sz="quarter" idx="12"/>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encabezado"/>
          <p:cNvSpPr>
            <a:spLocks noGrp="1"/>
          </p:cNvSpPr>
          <p:nvPr>
            <p:ph type="hdr" sz="quarter"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p>
            <a:fld id="{50AEA357-2C0B-4AAA-BA59-5A2819718EDD}" type="slidenum">
              <a:rPr lang="es-ES" smtClean="0"/>
              <a:pPr/>
              <a:t>26</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12002D33-9F6B-4560-AECC-AF8CF8A3CD91}" type="datetime1">
              <a:rPr lang="es-ES" smtClean="0"/>
              <a:pPr/>
              <a:t>29/05/2009</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r>
              <a:rPr lang="es-ES" smtClean="0"/>
              <a:t>Organización y Administración de Empresas</a:t>
            </a:r>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D6F4D59-F233-4936-99AE-E99094F85090}" type="datetime1">
              <a:rPr lang="es-ES" smtClean="0"/>
              <a:pPr/>
              <a:t>29/05/2009</a:t>
            </a:fld>
            <a:endParaRPr lang="es-ES"/>
          </a:p>
        </p:txBody>
      </p:sp>
      <p:sp>
        <p:nvSpPr>
          <p:cNvPr id="5" name="4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8457E0-488B-406D-950B-97401A0AED27}" type="datetime1">
              <a:rPr lang="es-ES" smtClean="0"/>
              <a:pPr/>
              <a:t>29/05/2009</a:t>
            </a:fld>
            <a:endParaRPr lang="es-ES"/>
          </a:p>
        </p:txBody>
      </p:sp>
      <p:sp>
        <p:nvSpPr>
          <p:cNvPr id="5" name="4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A22ECC7-FA8E-49F9-8B23-E30E748D5EED}" type="datetime1">
              <a:rPr lang="es-ES" smtClean="0"/>
              <a:pPr/>
              <a:t>29/05/2009</a:t>
            </a:fld>
            <a:endParaRPr lang="es-ES"/>
          </a:p>
        </p:txBody>
      </p:sp>
      <p:sp>
        <p:nvSpPr>
          <p:cNvPr id="5" name="4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28C7C74F-F94C-41C6-A44F-0B397467543C}" type="datetime1">
              <a:rPr lang="es-ES" smtClean="0"/>
              <a:pPr/>
              <a:t>29/05/2009</a:t>
            </a:fld>
            <a:endParaRPr lang="es-ES"/>
          </a:p>
        </p:txBody>
      </p:sp>
      <p:sp>
        <p:nvSpPr>
          <p:cNvPr id="5" name="4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AE8A571-A2B0-4989-8CA5-1B9075DCB7FE}" type="datetime1">
              <a:rPr lang="es-ES" smtClean="0"/>
              <a:pPr/>
              <a:t>29/05/2009</a:t>
            </a:fld>
            <a:endParaRPr lang="es-ES"/>
          </a:p>
        </p:txBody>
      </p:sp>
      <p:sp>
        <p:nvSpPr>
          <p:cNvPr id="6" name="5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C521A29-A936-47EC-A983-A652BEB30357}" type="datetime1">
              <a:rPr lang="es-ES" smtClean="0"/>
              <a:pPr/>
              <a:t>29/05/2009</a:t>
            </a:fld>
            <a:endParaRPr lang="es-ES"/>
          </a:p>
        </p:txBody>
      </p:sp>
      <p:sp>
        <p:nvSpPr>
          <p:cNvPr id="8" name="7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F043C93F-14DF-44F3-8190-72B6D126B485}" type="datetime1">
              <a:rPr lang="es-ES" smtClean="0"/>
              <a:pPr/>
              <a:t>29/05/2009</a:t>
            </a:fld>
            <a:endParaRPr lang="es-ES"/>
          </a:p>
        </p:txBody>
      </p:sp>
      <p:sp>
        <p:nvSpPr>
          <p:cNvPr id="4" name="3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60A653D0-D9F7-4278-BD2B-25916ADD1597}" type="datetime1">
              <a:rPr lang="es-ES" smtClean="0"/>
              <a:pPr/>
              <a:t>29/05/2009</a:t>
            </a:fld>
            <a:endParaRPr lang="es-ES"/>
          </a:p>
        </p:txBody>
      </p:sp>
      <p:sp>
        <p:nvSpPr>
          <p:cNvPr id="3" name="2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9ECF76E5-E4E2-451A-A795-776AD9454BF6}" type="datetime1">
              <a:rPr lang="es-ES" smtClean="0"/>
              <a:pPr/>
              <a:t>29/05/2009</a:t>
            </a:fld>
            <a:endParaRPr lang="es-ES"/>
          </a:p>
        </p:txBody>
      </p:sp>
      <p:sp>
        <p:nvSpPr>
          <p:cNvPr id="6" name="5 Marcador de pie de página"/>
          <p:cNvSpPr>
            <a:spLocks noGrp="1"/>
          </p:cNvSpPr>
          <p:nvPr>
            <p:ph type="ftr" sz="quarter" idx="11"/>
          </p:nvPr>
        </p:nvSpPr>
        <p:spPr/>
        <p:txBody>
          <a:bodyPr/>
          <a:lstStyle>
            <a:extLst/>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1F2503A6-97BB-4DCE-9AB7-96ED1E6D735C}" type="datetime1">
              <a:rPr lang="es-ES" smtClean="0"/>
              <a:pPr/>
              <a:t>29/05/2009</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s-ES" smtClean="0"/>
              <a:t>Organización y Administración de Empresas</a:t>
            </a:r>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79DBDD5-6E6A-4756-BB6C-4F9C0E5DC39F}" type="datetime1">
              <a:rPr lang="es-ES" smtClean="0"/>
              <a:pPr/>
              <a:t>29/05/2009</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s-ES" smtClean="0"/>
              <a:t>Organización y Administración de Empresas</a:t>
            </a:r>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47.xml"/><Relationship Id="rId5" Type="http://schemas.openxmlformats.org/officeDocument/2006/relationships/slide" Target="slide45.xml"/><Relationship Id="rId4" Type="http://schemas.openxmlformats.org/officeDocument/2006/relationships/slide" Target="slide10.xml"/></Relationships>
</file>

<file path=ppt/slides/_rels/slide10.xml.rels><?xml version="1.0" encoding="UTF-8" standalone="yes"?>
<Relationships xmlns="http://schemas.openxmlformats.org/package/2006/relationships"><Relationship Id="rId3" Type="http://schemas.openxmlformats.org/officeDocument/2006/relationships/slide" Target="slide25.xml"/><Relationship Id="rId7" Type="http://schemas.openxmlformats.org/officeDocument/2006/relationships/slide" Target="slide2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28.xml"/><Relationship Id="rId5" Type="http://schemas.openxmlformats.org/officeDocument/2006/relationships/slide" Target="slide47.xml"/><Relationship Id="rId4" Type="http://schemas.openxmlformats.org/officeDocument/2006/relationships/slide" Target="slide27.xml"/></Relationships>
</file>

<file path=ppt/slides/_rels/slide11.xml.rels><?xml version="1.0" encoding="UTF-8" standalone="yes"?>
<Relationships xmlns="http://schemas.openxmlformats.org/package/2006/relationships"><Relationship Id="rId8" Type="http://schemas.openxmlformats.org/officeDocument/2006/relationships/slide" Target="slide47.xml"/><Relationship Id="rId3" Type="http://schemas.openxmlformats.org/officeDocument/2006/relationships/slide" Target="slide13.xml"/><Relationship Id="rId7" Type="http://schemas.openxmlformats.org/officeDocument/2006/relationships/slide" Target="slide16.xml"/><Relationship Id="rId2"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slide" Target="slide15.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slide" Target="slide47.xml"/></Relationships>
</file>

<file path=ppt/slides/_rels/slide2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3.xml"/><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slide" Target="slide22.xml"/></Relationships>
</file>

<file path=ppt/slides/_rels/slide2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12.xml"/><Relationship Id="rId7"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5.xml"/><Relationship Id="rId4" Type="http://schemas.openxmlformats.org/officeDocument/2006/relationships/slide" Target="slide17.xml"/><Relationship Id="rId9" Type="http://schemas.openxmlformats.org/officeDocument/2006/relationships/slide" Target="slide10.xml"/></Relationships>
</file>

<file path=ppt/slides/_rels/slide27.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jpeg"/><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3.xml"/><Relationship Id="rId1" Type="http://schemas.openxmlformats.org/officeDocument/2006/relationships/slideLayout" Target="../slideLayouts/slideLayout2.xml"/><Relationship Id="rId5" Type="http://schemas.openxmlformats.org/officeDocument/2006/relationships/slide" Target="slide47.xml"/><Relationship Id="rId4" Type="http://schemas.openxmlformats.org/officeDocument/2006/relationships/slide" Target="slide25.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47.xml"/><Relationship Id="rId5" Type="http://schemas.openxmlformats.org/officeDocument/2006/relationships/slide" Target="slide29.xml"/><Relationship Id="rId4" Type="http://schemas.openxmlformats.org/officeDocument/2006/relationships/slide" Target="slide40.xml"/></Relationships>
</file>

<file path=ppt/slides/_rels/slide34.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slide" Target="slide35.xml"/><Relationship Id="rId1" Type="http://schemas.openxmlformats.org/officeDocument/2006/relationships/slideLayout" Target="../slideLayouts/slideLayout2.xml"/><Relationship Id="rId5" Type="http://schemas.openxmlformats.org/officeDocument/2006/relationships/slide" Target="slide47.xml"/><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slide" Target="slide34.xml"/><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3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44.xml"/><Relationship Id="rId7" Type="http://schemas.openxmlformats.org/officeDocument/2006/relationships/slide" Target="slide47.xml"/><Relationship Id="rId2" Type="http://schemas.openxmlformats.org/officeDocument/2006/relationships/slide" Target="slide41.xml"/><Relationship Id="rId1" Type="http://schemas.openxmlformats.org/officeDocument/2006/relationships/slideLayout" Target="../slideLayouts/slideLayout2.xml"/><Relationship Id="rId6" Type="http://schemas.openxmlformats.org/officeDocument/2006/relationships/slide" Target="slide43.xml"/><Relationship Id="rId5" Type="http://schemas.openxmlformats.org/officeDocument/2006/relationships/slide" Target="slide33.xml"/><Relationship Id="rId4" Type="http://schemas.openxmlformats.org/officeDocument/2006/relationships/slide" Target="slide42.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 Target="slide40.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4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6.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hyperlink" Target="http://elikos.com.mx/" TargetMode="Externa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gif"/></Relationships>
</file>

<file path=ppt/slides/_rels/slide47.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34.xml"/><Relationship Id="rId18" Type="http://schemas.openxmlformats.org/officeDocument/2006/relationships/image" Target="../media/image34.jpeg"/><Relationship Id="rId3" Type="http://schemas.openxmlformats.org/officeDocument/2006/relationships/slide" Target="slide2.xml"/><Relationship Id="rId7" Type="http://schemas.openxmlformats.org/officeDocument/2006/relationships/slide" Target="slide20.xml"/><Relationship Id="rId12" Type="http://schemas.openxmlformats.org/officeDocument/2006/relationships/slide" Target="slide30.xml"/><Relationship Id="rId17" Type="http://schemas.openxmlformats.org/officeDocument/2006/relationships/slide" Target="slide46.xml"/><Relationship Id="rId2" Type="http://schemas.openxmlformats.org/officeDocument/2006/relationships/slide" Target="slide1.xml"/><Relationship Id="rId16" Type="http://schemas.openxmlformats.org/officeDocument/2006/relationships/slide" Target="slide45.xml"/><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28.xml"/><Relationship Id="rId5" Type="http://schemas.openxmlformats.org/officeDocument/2006/relationships/slide" Target="slide9.xml"/><Relationship Id="rId15" Type="http://schemas.openxmlformats.org/officeDocument/2006/relationships/slide" Target="slide32.xml"/><Relationship Id="rId10" Type="http://schemas.openxmlformats.org/officeDocument/2006/relationships/slide" Target="slide27.xml"/><Relationship Id="rId4" Type="http://schemas.openxmlformats.org/officeDocument/2006/relationships/slide" Target="slide3.xml"/><Relationship Id="rId9" Type="http://schemas.openxmlformats.org/officeDocument/2006/relationships/slide" Target="slide25.xml"/><Relationship Id="rId14" Type="http://schemas.openxmlformats.org/officeDocument/2006/relationships/slide" Target="slide3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3585702"/>
            <a:ext cx="8253442" cy="3272298"/>
          </a:xfrm>
        </p:spPr>
        <p:txBody>
          <a:bodyPr>
            <a:normAutofit/>
          </a:bodyPr>
          <a:lstStyle/>
          <a:p>
            <a:endParaRPr lang="es-ES" dirty="0" smtClean="0"/>
          </a:p>
          <a:p>
            <a:endParaRPr lang="es-ES" dirty="0" smtClean="0"/>
          </a:p>
          <a:p>
            <a:endParaRPr lang="es-ES" dirty="0" smtClean="0"/>
          </a:p>
          <a:p>
            <a:endParaRPr lang="es-ES" sz="2000" dirty="0" smtClean="0">
              <a:effectLst>
                <a:outerShdw blurRad="38100" dist="38100" dir="2700000" algn="tl">
                  <a:srgbClr val="000000">
                    <a:alpha val="43137"/>
                  </a:srgbClr>
                </a:outerShdw>
              </a:effectLst>
            </a:endParaRPr>
          </a:p>
          <a:p>
            <a:r>
              <a:rPr lang="es-ES" sz="2000" dirty="0" smtClean="0">
                <a:solidFill>
                  <a:schemeClr val="bg1"/>
                </a:solidFill>
                <a:effectLst>
                  <a:outerShdw blurRad="38100" dist="38100" dir="2700000" algn="tl">
                    <a:srgbClr val="000000">
                      <a:alpha val="43137"/>
                    </a:srgbClr>
                  </a:outerShdw>
                </a:effectLst>
              </a:rPr>
              <a:t>ENRIQUE CABELLO </a:t>
            </a:r>
          </a:p>
          <a:p>
            <a:r>
              <a:rPr lang="es-ES" sz="2000" dirty="0" smtClean="0">
                <a:solidFill>
                  <a:schemeClr val="bg1"/>
                </a:solidFill>
                <a:effectLst>
                  <a:outerShdw blurRad="38100" dist="38100" dir="2700000" algn="tl">
                    <a:srgbClr val="000000">
                      <a:alpha val="43137"/>
                    </a:srgbClr>
                  </a:outerShdw>
                </a:effectLst>
              </a:rPr>
              <a:t>JUAN BRAVO</a:t>
            </a:r>
          </a:p>
          <a:p>
            <a:r>
              <a:rPr lang="es-ES" sz="2000" dirty="0" smtClean="0">
                <a:solidFill>
                  <a:schemeClr val="bg1"/>
                </a:solidFill>
                <a:effectLst>
                  <a:outerShdw blurRad="38100" dist="38100" dir="2700000" algn="tl">
                    <a:srgbClr val="000000">
                      <a:alpha val="43137"/>
                    </a:srgbClr>
                  </a:outerShdw>
                </a:effectLst>
              </a:rPr>
              <a:t>JOSE JOAQUIN NADALES</a:t>
            </a:r>
          </a:p>
        </p:txBody>
      </p:sp>
      <p:sp>
        <p:nvSpPr>
          <p:cNvPr id="5" name="4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pic>
        <p:nvPicPr>
          <p:cNvPr id="1026" name="Picture 2" descr="C:\Users\Enrique\Desktop\GetAttachment4.jpg">
            <a:hlinkClick r:id="" action="ppaction://hlinkshowjump?jump=nextslide"/>
          </p:cNvPr>
          <p:cNvPicPr>
            <a:picLocks noChangeAspect="1" noChangeArrowheads="1"/>
          </p:cNvPicPr>
          <p:nvPr/>
        </p:nvPicPr>
        <p:blipFill>
          <a:blip r:embed="rId2"/>
          <a:srcRect/>
          <a:stretch>
            <a:fillRect/>
          </a:stretch>
        </p:blipFill>
        <p:spPr bwMode="auto">
          <a:xfrm>
            <a:off x="1571604" y="285728"/>
            <a:ext cx="5929322" cy="4437727"/>
          </a:xfrm>
          <a:prstGeom prst="rect">
            <a:avLst/>
          </a:prstGeom>
          <a:ln>
            <a:noFill/>
          </a:ln>
          <a:effectLst>
            <a:softEdge rad="112500"/>
          </a:effectLst>
        </p:spPr>
      </p:pic>
      <p:sp>
        <p:nvSpPr>
          <p:cNvPr id="7" name="6 Rectángulo redondeado">
            <a:hlinkClick r:id="" action="ppaction://hlinkshowjump?jump=nextslide"/>
          </p:cNvPr>
          <p:cNvSpPr/>
          <p:nvPr/>
        </p:nvSpPr>
        <p:spPr>
          <a:xfrm>
            <a:off x="0" y="214290"/>
            <a:ext cx="2357454"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ANÁLISIS DESCRIPTIVO</a:t>
            </a:r>
            <a:endParaRPr lang="es-ES" b="1" spc="150" dirty="0">
              <a:ln w="11430"/>
              <a:solidFill>
                <a:srgbClr val="F8F8F8"/>
              </a:solidFill>
              <a:effectLst>
                <a:outerShdw blurRad="25400" algn="tl" rotWithShape="0">
                  <a:srgbClr val="000000">
                    <a:alpha val="43000"/>
                  </a:srgbClr>
                </a:outerShdw>
              </a:effectLst>
            </a:endParaRPr>
          </a:p>
        </p:txBody>
      </p:sp>
      <p:sp>
        <p:nvSpPr>
          <p:cNvPr id="8" name="7 Rectángulo redondeado">
            <a:hlinkClick r:id="rId3" action="ppaction://hlinksldjump"/>
          </p:cNvPr>
          <p:cNvSpPr/>
          <p:nvPr/>
        </p:nvSpPr>
        <p:spPr>
          <a:xfrm>
            <a:off x="0" y="3500438"/>
            <a:ext cx="242886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ELEMENTOS DE SITUACIÓN</a:t>
            </a:r>
            <a:endParaRPr lang="es-ES" b="1" spc="150" dirty="0">
              <a:ln w="11430"/>
              <a:solidFill>
                <a:srgbClr val="F8F8F8"/>
              </a:solidFill>
              <a:effectLst>
                <a:outerShdw blurRad="25400" algn="tl" rotWithShape="0">
                  <a:srgbClr val="000000">
                    <a:alpha val="43000"/>
                  </a:srgbClr>
                </a:outerShdw>
              </a:effectLst>
            </a:endParaRPr>
          </a:p>
        </p:txBody>
      </p:sp>
      <p:sp>
        <p:nvSpPr>
          <p:cNvPr id="9" name="8 Rectángulo redondeado">
            <a:hlinkClick r:id="rId4" action="ppaction://hlinksldjump"/>
          </p:cNvPr>
          <p:cNvSpPr/>
          <p:nvPr/>
        </p:nvSpPr>
        <p:spPr>
          <a:xfrm>
            <a:off x="6715108" y="214290"/>
            <a:ext cx="2428892"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ELEMENTOS ESTRUCTURALES</a:t>
            </a:r>
            <a:endParaRPr lang="es-ES" b="1" spc="150" dirty="0">
              <a:ln w="11430"/>
              <a:solidFill>
                <a:srgbClr val="F8F8F8"/>
              </a:solidFill>
              <a:effectLst>
                <a:outerShdw blurRad="25400" algn="tl" rotWithShape="0">
                  <a:srgbClr val="000000">
                    <a:alpha val="43000"/>
                  </a:srgbClr>
                </a:outerShdw>
              </a:effectLst>
            </a:endParaRPr>
          </a:p>
        </p:txBody>
      </p:sp>
      <p:sp>
        <p:nvSpPr>
          <p:cNvPr id="10" name="9 Rectángulo redondeado">
            <a:hlinkClick r:id="rId5" action="ppaction://hlinksldjump"/>
          </p:cNvPr>
          <p:cNvSpPr/>
          <p:nvPr/>
        </p:nvSpPr>
        <p:spPr>
          <a:xfrm>
            <a:off x="6715108" y="3500438"/>
            <a:ext cx="2428892"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CONFIGURACIÓN ORGANIZATIVA</a:t>
            </a:r>
            <a:endParaRPr lang="es-ES" b="1" spc="150" dirty="0">
              <a:ln w="11430"/>
              <a:solidFill>
                <a:srgbClr val="F8F8F8"/>
              </a:solidFill>
              <a:effectLst>
                <a:outerShdw blurRad="25400" algn="tl" rotWithShape="0">
                  <a:srgbClr val="000000">
                    <a:alpha val="43000"/>
                  </a:srgbClr>
                </a:outerShdw>
              </a:effectLst>
            </a:endParaRPr>
          </a:p>
        </p:txBody>
      </p:sp>
      <p:sp>
        <p:nvSpPr>
          <p:cNvPr id="11" name="10 Estrella de 5 puntas">
            <a:hlinkClick r:id="rId6" action="ppaction://hlinksldjump"/>
          </p:cNvPr>
          <p:cNvSpPr/>
          <p:nvPr/>
        </p:nvSpPr>
        <p:spPr>
          <a:xfrm>
            <a:off x="142844" y="6072206"/>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
        <p:nvSpPr>
          <p:cNvPr id="12" name="11 CuadroTexto"/>
          <p:cNvSpPr txBox="1"/>
          <p:nvPr/>
        </p:nvSpPr>
        <p:spPr>
          <a:xfrm>
            <a:off x="428596" y="6000768"/>
            <a:ext cx="2928958" cy="646331"/>
          </a:xfrm>
          <a:prstGeom prst="rect">
            <a:avLst/>
          </a:prstGeom>
          <a:noFill/>
        </p:spPr>
        <p:txBody>
          <a:bodyPr wrap="square" rtlCol="0">
            <a:spAutoFit/>
          </a:bodyPr>
          <a:lstStyle/>
          <a:p>
            <a:r>
              <a:rPr lang="es-ES" dirty="0" smtClean="0">
                <a:solidFill>
                  <a:schemeClr val="bg1"/>
                </a:solidFill>
                <a:effectLst>
                  <a:outerShdw blurRad="38100" dist="38100" dir="2700000" algn="tl">
                    <a:srgbClr val="000000">
                      <a:alpha val="43137"/>
                    </a:srgbClr>
                  </a:outerShdw>
                </a:effectLst>
              </a:rPr>
              <a:t>Este símbolo nos llevará a un índice temático</a:t>
            </a:r>
            <a:endParaRPr lang="es-ES"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0" fill="hold"/>
                                        <p:tgtEl>
                                          <p:spTgt spid="1026"/>
                                        </p:tgtEl>
                                        <p:attrNameLst>
                                          <p:attrName>ppt_w</p:attrName>
                                        </p:attrNameLst>
                                      </p:cBhvr>
                                      <p:tavLst>
                                        <p:tav tm="0" fmla="#ppt_w*sin(2.5*pi*$)">
                                          <p:val>
                                            <p:fltVal val="0"/>
                                          </p:val>
                                        </p:tav>
                                        <p:tav tm="100000">
                                          <p:val>
                                            <p:fltVal val="1"/>
                                          </p:val>
                                        </p:tav>
                                      </p:tavLst>
                                    </p:anim>
                                    <p:anim calcmode="lin" valueType="num">
                                      <p:cBhvr>
                                        <p:cTn id="8" dur="5000" fill="hold"/>
                                        <p:tgtEl>
                                          <p:spTgt spid="1026"/>
                                        </p:tgtEl>
                                        <p:attrNameLst>
                                          <p:attrName>ppt_h</p:attrName>
                                        </p:attrNameLst>
                                      </p:cBhvr>
                                      <p:tavLst>
                                        <p:tav tm="0">
                                          <p:val>
                                            <p:strVal val="#ppt_h"/>
                                          </p:val>
                                        </p:tav>
                                        <p:tav tm="100000">
                                          <p:val>
                                            <p:strVal val="#ppt_h"/>
                                          </p:val>
                                        </p:tav>
                                      </p:tavLst>
                                    </p:anim>
                                  </p:childTnLst>
                                </p:cTn>
                              </p:par>
                              <p:par>
                                <p:cTn id="9" presetID="41" presetClass="entr" presetSubtype="0" fill="hold" nodeType="withEffect">
                                  <p:stCondLst>
                                    <p:cond delay="0"/>
                                  </p:stCondLst>
                                  <p:iterate type="lt">
                                    <p:tmPct val="10000"/>
                                  </p:iterate>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p:cTn id="11" dur="10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13" dur="10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3">
                                            <p:txEl>
                                              <p:pRg st="4" end="4"/>
                                            </p:txEl>
                                          </p:spTgt>
                                        </p:tgtEl>
                                      </p:cBhvr>
                                    </p:animEffect>
                                  </p:childTnLst>
                                </p:cTn>
                              </p:par>
                              <p:par>
                                <p:cTn id="16" presetID="41" presetClass="entr" presetSubtype="0" fill="hold" nodeType="withEffect">
                                  <p:stCondLst>
                                    <p:cond delay="0"/>
                                  </p:stCondLst>
                                  <p:iterate type="lt">
                                    <p:tmPct val="10000"/>
                                  </p:iterate>
                                  <p:childTnLst>
                                    <p:set>
                                      <p:cBhvr>
                                        <p:cTn id="17" dur="1" fill="hold">
                                          <p:stCondLst>
                                            <p:cond delay="0"/>
                                          </p:stCondLst>
                                        </p:cTn>
                                        <p:tgtEl>
                                          <p:spTgt spid="3">
                                            <p:txEl>
                                              <p:pRg st="5" end="5"/>
                                            </p:txEl>
                                          </p:spTgt>
                                        </p:tgtEl>
                                        <p:attrNameLst>
                                          <p:attrName>style.visibility</p:attrName>
                                        </p:attrNameLst>
                                      </p:cBhvr>
                                      <p:to>
                                        <p:strVal val="visible"/>
                                      </p:to>
                                    </p:set>
                                    <p:anim calcmode="lin" valueType="num">
                                      <p:cBhvr>
                                        <p:cTn id="18" dur="10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20" dur="10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3">
                                            <p:txEl>
                                              <p:pRg st="5" end="5"/>
                                            </p:txEl>
                                          </p:spTgt>
                                        </p:tgtEl>
                                      </p:cBhvr>
                                    </p:animEffect>
                                  </p:childTnLst>
                                </p:cTn>
                              </p:par>
                              <p:par>
                                <p:cTn id="23" presetID="41" presetClass="entr" presetSubtype="0" fill="hold" nodeType="withEffect">
                                  <p:stCondLst>
                                    <p:cond delay="0"/>
                                  </p:stCondLst>
                                  <p:iterate type="lt">
                                    <p:tmPct val="10000"/>
                                  </p:iterate>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27" dur="10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10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1000" tmFilter="0,0; .5, 1; 1, 1"/>
                                        <p:tgtEl>
                                          <p:spTgt spid="3">
                                            <p:txEl>
                                              <p:pRg st="6" end="6"/>
                                            </p:txEl>
                                          </p:spTgt>
                                        </p:tgtEl>
                                      </p:cBhvr>
                                    </p:animEffect>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7">
                                            <p:bg/>
                                          </p:spTgt>
                                        </p:tgtEl>
                                        <p:attrNameLst>
                                          <p:attrName>style.visibility</p:attrName>
                                        </p:attrNameLst>
                                      </p:cBhvr>
                                      <p:to>
                                        <p:strVal val="visible"/>
                                      </p:to>
                                    </p:set>
                                    <p:animEffect transition="in" filter="fade">
                                      <p:cBhvr>
                                        <p:cTn id="33" dur="2000"/>
                                        <p:tgtEl>
                                          <p:spTgt spid="7">
                                            <p:bg/>
                                          </p:spTgt>
                                        </p:tgtEl>
                                      </p:cBhvr>
                                    </p:animEffect>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2000"/>
                                        <p:tgtEl>
                                          <p:spTgt spid="7">
                                            <p:txEl>
                                              <p:pRg st="0" end="0"/>
                                            </p:txEl>
                                          </p:spTgt>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8">
                                            <p:bg/>
                                          </p:spTgt>
                                        </p:tgtEl>
                                        <p:attrNameLst>
                                          <p:attrName>style.visibility</p:attrName>
                                        </p:attrNameLst>
                                      </p:cBhvr>
                                      <p:to>
                                        <p:strVal val="visible"/>
                                      </p:to>
                                    </p:set>
                                    <p:animEffect transition="in" filter="fade">
                                      <p:cBhvr>
                                        <p:cTn id="40" dur="2000"/>
                                        <p:tgtEl>
                                          <p:spTgt spid="8">
                                            <p:bg/>
                                          </p:spTgt>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8">
                                            <p:txEl>
                                              <p:pRg st="0" end="0"/>
                                            </p:txEl>
                                          </p:spTgt>
                                        </p:tgtEl>
                                        <p:attrNameLst>
                                          <p:attrName>style.visibility</p:attrName>
                                        </p:attrNameLst>
                                      </p:cBhvr>
                                      <p:to>
                                        <p:strVal val="visible"/>
                                      </p:to>
                                    </p:set>
                                    <p:animEffect transition="in" filter="fade">
                                      <p:cBhvr>
                                        <p:cTn id="43" dur="2000"/>
                                        <p:tgtEl>
                                          <p:spTgt spid="8">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bg/>
                                          </p:spTgt>
                                        </p:tgtEl>
                                        <p:attrNameLst>
                                          <p:attrName>style.visibility</p:attrName>
                                        </p:attrNameLst>
                                      </p:cBhvr>
                                      <p:to>
                                        <p:strVal val="visible"/>
                                      </p:to>
                                    </p:set>
                                    <p:animEffect transition="in" filter="fade">
                                      <p:cBhvr>
                                        <p:cTn id="46" dur="2000"/>
                                        <p:tgtEl>
                                          <p:spTgt spid="9">
                                            <p:bg/>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Effect transition="in" filter="fade">
                                      <p:cBhvr>
                                        <p:cTn id="49" dur="2000"/>
                                        <p:tgtEl>
                                          <p:spTgt spid="9">
                                            <p:txEl>
                                              <p:pRg st="0" end="0"/>
                                            </p:txEl>
                                          </p:spTgt>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10">
                                            <p:bg/>
                                          </p:spTgt>
                                        </p:tgtEl>
                                        <p:attrNameLst>
                                          <p:attrName>style.visibility</p:attrName>
                                        </p:attrNameLst>
                                      </p:cBhvr>
                                      <p:to>
                                        <p:strVal val="visible"/>
                                      </p:to>
                                    </p:set>
                                    <p:animEffect transition="in" filter="fade">
                                      <p:cBhvr>
                                        <p:cTn id="52" dur="2000"/>
                                        <p:tgtEl>
                                          <p:spTgt spid="10">
                                            <p:bg/>
                                          </p:spTgt>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0">
                                            <p:txEl>
                                              <p:pRg st="0" end="0"/>
                                            </p:txEl>
                                          </p:spTgt>
                                        </p:tgtEl>
                                        <p:attrNameLst>
                                          <p:attrName>style.visibility</p:attrName>
                                        </p:attrNameLst>
                                      </p:cBhvr>
                                      <p:to>
                                        <p:strVal val="visible"/>
                                      </p:to>
                                    </p:set>
                                    <p:animEffect transition="in" filter="fade">
                                      <p:cBhvr>
                                        <p:cTn id="55" dur="2000"/>
                                        <p:tgtEl>
                                          <p:spTgt spid="10">
                                            <p:txEl>
                                              <p:pRg st="0" end="0"/>
                                            </p:txEl>
                                          </p:spTgt>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2000"/>
                                        <p:tgtEl>
                                          <p:spTgt spid="12">
                                            <p:txEl>
                                              <p:pRg st="0" end="0"/>
                                            </p:txEl>
                                          </p:spTgt>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P spid="8" grpId="0" build="allAtOnce" animBg="1"/>
      <p:bldP spid="9" grpId="0" build="allAtOnce" animBg="1"/>
      <p:bldP spid="10" grpId="0" build="allAtOnce" animBg="1"/>
      <p:bldP spid="11" grpId="0" animBg="1"/>
      <p:bldP spid="12"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a:hlinkClick r:id="" action="ppaction://hlinkshowjump?jump=nextslide"/>
          </p:cNvPr>
          <p:cNvSpPr/>
          <p:nvPr/>
        </p:nvSpPr>
        <p:spPr>
          <a:xfrm>
            <a:off x="500034" y="4429132"/>
            <a:ext cx="2500330" cy="100013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DESCRIPCIÓN DE PUESTOS</a:t>
            </a:r>
            <a:endParaRPr lang="es-ES" b="1" spc="150" dirty="0">
              <a:ln w="11430"/>
              <a:solidFill>
                <a:srgbClr val="F8F8F8"/>
              </a:solidFill>
              <a:effectLst>
                <a:outerShdw blurRad="25400" algn="tl" rotWithShape="0">
                  <a:srgbClr val="000000">
                    <a:alpha val="43000"/>
                  </a:srgbClr>
                </a:outerShdw>
              </a:effectLst>
            </a:endParaRPr>
          </a:p>
        </p:txBody>
      </p:sp>
      <p:sp>
        <p:nvSpPr>
          <p:cNvPr id="8" name="7 Rectángulo redondeado">
            <a:hlinkClick r:id="rId3" action="ppaction://hlinksldjump"/>
          </p:cNvPr>
          <p:cNvSpPr/>
          <p:nvPr/>
        </p:nvSpPr>
        <p:spPr>
          <a:xfrm>
            <a:off x="4714876" y="2643182"/>
            <a:ext cx="2500330" cy="100013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ORGANIGRAMA</a:t>
            </a:r>
            <a:endParaRPr lang="es-ES" b="1" spc="150" dirty="0">
              <a:ln w="11430"/>
              <a:solidFill>
                <a:srgbClr val="F8F8F8"/>
              </a:solidFill>
              <a:effectLst>
                <a:outerShdw blurRad="25400" algn="tl" rotWithShape="0">
                  <a:srgbClr val="000000">
                    <a:alpha val="43000"/>
                  </a:srgbClr>
                </a:outerShdw>
              </a:effectLst>
            </a:endParaRPr>
          </a:p>
        </p:txBody>
      </p:sp>
      <p:sp>
        <p:nvSpPr>
          <p:cNvPr id="9" name="8 Rectángulo redondeado">
            <a:hlinkClick r:id="rId4" action="ppaction://hlinksldjump"/>
          </p:cNvPr>
          <p:cNvSpPr/>
          <p:nvPr/>
        </p:nvSpPr>
        <p:spPr>
          <a:xfrm>
            <a:off x="3357554" y="4429132"/>
            <a:ext cx="2500330" cy="100013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ORGANIGRAFO</a:t>
            </a:r>
            <a:endParaRPr lang="es-ES" b="1" spc="150" dirty="0">
              <a:ln w="11430"/>
              <a:solidFill>
                <a:srgbClr val="F8F8F8"/>
              </a:solidFill>
              <a:effectLst>
                <a:outerShdw blurRad="25400" algn="tl" rotWithShape="0">
                  <a:srgbClr val="000000">
                    <a:alpha val="43000"/>
                  </a:srgbClr>
                </a:outerShdw>
              </a:effectLst>
            </a:endParaRPr>
          </a:p>
        </p:txBody>
      </p:sp>
      <p:sp>
        <p:nvSpPr>
          <p:cNvPr id="6" name="5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12" name="11 Título"/>
          <p:cNvSpPr>
            <a:spLocks noGrp="1"/>
          </p:cNvSpPr>
          <p:nvPr>
            <p:ph type="title"/>
          </p:nvPr>
        </p:nvSpPr>
        <p:spPr/>
        <p:txBody>
          <a:bodyPr>
            <a:normAutofit/>
          </a:bodyPr>
          <a:lstStyle/>
          <a:p>
            <a:pPr algn="ctr"/>
            <a:r>
              <a:rPr lang="es-ES" dirty="0" smtClean="0"/>
              <a:t>ELEMENTOS ESTRUCTURALES</a:t>
            </a:r>
            <a:endParaRPr lang="es-ES" dirty="0"/>
          </a:p>
        </p:txBody>
      </p:sp>
      <p:sp>
        <p:nvSpPr>
          <p:cNvPr id="11" name="10 Flecha curvada hacia arriba">
            <a:hlinkClick r:id="" action="ppaction://hlinkshowjump?jump=first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4" name="13 Estrella de 5 puntas">
            <a:hlinkClick r:id="rId5"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
        <p:nvSpPr>
          <p:cNvPr id="13" name="12 Rectángulo redondeado">
            <a:hlinkClick r:id="rId6" action="ppaction://hlinksldjump"/>
          </p:cNvPr>
          <p:cNvSpPr/>
          <p:nvPr/>
        </p:nvSpPr>
        <p:spPr>
          <a:xfrm>
            <a:off x="6143636" y="4429132"/>
            <a:ext cx="2500330" cy="100013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MAPA DE PROCESOS</a:t>
            </a:r>
            <a:endParaRPr lang="es-ES" b="1" spc="150" dirty="0">
              <a:ln w="11430"/>
              <a:solidFill>
                <a:srgbClr val="F8F8F8"/>
              </a:solidFill>
              <a:effectLst>
                <a:outerShdw blurRad="25400" algn="tl" rotWithShape="0">
                  <a:srgbClr val="000000">
                    <a:alpha val="43000"/>
                  </a:srgbClr>
                </a:outerShdw>
              </a:effectLst>
            </a:endParaRPr>
          </a:p>
        </p:txBody>
      </p:sp>
      <p:sp>
        <p:nvSpPr>
          <p:cNvPr id="15" name="14 Rectángulo redondeado">
            <a:hlinkClick r:id="rId7" action="ppaction://hlinksldjump"/>
          </p:cNvPr>
          <p:cNvSpPr/>
          <p:nvPr/>
        </p:nvSpPr>
        <p:spPr>
          <a:xfrm>
            <a:off x="1428728" y="2643182"/>
            <a:ext cx="2500330" cy="100013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ANALISIS ESTRUCTURAL</a:t>
            </a:r>
            <a:endParaRPr lang="es-ES" b="1"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428604"/>
            <a:ext cx="8229600" cy="1143000"/>
          </a:xfrm>
        </p:spPr>
        <p:txBody>
          <a:bodyPr/>
          <a:lstStyle/>
          <a:p>
            <a:pPr algn="ctr"/>
            <a:r>
              <a:rPr lang="es-ES" dirty="0" smtClean="0">
                <a:effectLst>
                  <a:outerShdw blurRad="38100" dist="38100" dir="2700000" algn="tl">
                    <a:srgbClr val="000000">
                      <a:alpha val="43137"/>
                    </a:srgbClr>
                  </a:outerShdw>
                </a:effectLst>
              </a:rPr>
              <a:t>DESCRIPCIÓN DE PUESTOS</a:t>
            </a:r>
            <a:endParaRPr lang="es-ES" dirty="0">
              <a:effectLst>
                <a:outerShdw blurRad="38100" dist="38100" dir="2700000" algn="tl">
                  <a:srgbClr val="000000">
                    <a:alpha val="43137"/>
                  </a:srgbClr>
                </a:outerShdw>
              </a:effectLst>
            </a:endParaRPr>
          </a:p>
        </p:txBody>
      </p:sp>
      <p:sp>
        <p:nvSpPr>
          <p:cNvPr id="4" name="3 Rectángulo redondeado">
            <a:hlinkClick r:id="rId2" action="ppaction://hlinksldjump"/>
          </p:cNvPr>
          <p:cNvSpPr/>
          <p:nvPr/>
        </p:nvSpPr>
        <p:spPr>
          <a:xfrm>
            <a:off x="3143240" y="2285992"/>
            <a:ext cx="2143140" cy="1071570"/>
          </a:xfrm>
          <a:prstGeom prst="roundRect">
            <a:avLst/>
          </a:prstGeom>
          <a:effectLst>
            <a:outerShdw blurRad="50800" dist="38100" dir="5400000" rotWithShape="0">
              <a:srgbClr val="000000">
                <a:alpha val="35000"/>
              </a:srgbClr>
            </a:outerShdw>
            <a:reflection blurRad="6350" stA="50000" endA="300" endPos="5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DISEÑADOR</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357158" y="4643446"/>
            <a:ext cx="2214578"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COORDINADOR DE ARTE</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a:hlinkClick r:id="rId4" action="ppaction://hlinksldjump"/>
          </p:cNvPr>
          <p:cNvSpPr/>
          <p:nvPr/>
        </p:nvSpPr>
        <p:spPr>
          <a:xfrm>
            <a:off x="285720" y="2285992"/>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DIRECTOR GENERAL</a:t>
            </a:r>
            <a:endParaRPr lang="es-ES" b="1" spc="150" dirty="0">
              <a:ln w="11430"/>
              <a:solidFill>
                <a:srgbClr val="F8F8F8"/>
              </a:solidFill>
              <a:effectLst>
                <a:outerShdw blurRad="25400" algn="tl" rotWithShape="0">
                  <a:srgbClr val="000000">
                    <a:alpha val="43000"/>
                  </a:srgbClr>
                </a:outerShdw>
              </a:effectLst>
            </a:endParaRPr>
          </a:p>
        </p:txBody>
      </p:sp>
      <p:sp>
        <p:nvSpPr>
          <p:cNvPr id="7" name="6 Rectángulo redondeado">
            <a:hlinkClick r:id="rId5" action="ppaction://hlinksldjump"/>
          </p:cNvPr>
          <p:cNvSpPr/>
          <p:nvPr/>
        </p:nvSpPr>
        <p:spPr>
          <a:xfrm>
            <a:off x="3143240" y="4643446"/>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ILUSTRADOR</a:t>
            </a:r>
            <a:endParaRPr lang="es-ES" b="1" spc="150" dirty="0">
              <a:ln w="11430"/>
              <a:solidFill>
                <a:srgbClr val="F8F8F8"/>
              </a:solidFill>
              <a:effectLst>
                <a:outerShdw blurRad="25400" algn="tl" rotWithShape="0">
                  <a:srgbClr val="000000">
                    <a:alpha val="43000"/>
                  </a:srgbClr>
                </a:outerShdw>
              </a:effectLst>
            </a:endParaRPr>
          </a:p>
        </p:txBody>
      </p:sp>
      <p:sp>
        <p:nvSpPr>
          <p:cNvPr id="8" name="7 Rectángulo redondeado">
            <a:hlinkClick r:id="rId6" action="ppaction://hlinksldjump"/>
          </p:cNvPr>
          <p:cNvSpPr/>
          <p:nvPr/>
        </p:nvSpPr>
        <p:spPr>
          <a:xfrm>
            <a:off x="6143636" y="4714884"/>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CONTABLE</a:t>
            </a:r>
            <a:endParaRPr lang="es-ES" b="1" spc="150" dirty="0">
              <a:ln w="11430"/>
              <a:solidFill>
                <a:srgbClr val="F8F8F8"/>
              </a:solidFill>
              <a:effectLst>
                <a:outerShdw blurRad="25400" algn="tl" rotWithShape="0">
                  <a:srgbClr val="000000">
                    <a:alpha val="43000"/>
                  </a:srgbClr>
                </a:outerShdw>
              </a:effectLst>
            </a:endParaRPr>
          </a:p>
        </p:txBody>
      </p:sp>
      <p:sp>
        <p:nvSpPr>
          <p:cNvPr id="9" name="8 Rectángulo redondeado">
            <a:hlinkClick r:id="rId7" action="ppaction://hlinksldjump"/>
          </p:cNvPr>
          <p:cNvSpPr/>
          <p:nvPr/>
        </p:nvSpPr>
        <p:spPr>
          <a:xfrm>
            <a:off x="6072198" y="2357430"/>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FOTÓGRAFO</a:t>
            </a:r>
            <a:endParaRPr lang="es-ES" b="1" spc="150" dirty="0">
              <a:ln w="11430"/>
              <a:solidFill>
                <a:srgbClr val="F8F8F8"/>
              </a:solidFill>
              <a:effectLst>
                <a:outerShdw blurRad="25400" algn="tl" rotWithShape="0">
                  <a:srgbClr val="000000">
                    <a:alpha val="43000"/>
                  </a:srgbClr>
                </a:outerShdw>
              </a:effectLst>
            </a:endParaRPr>
          </a:p>
        </p:txBody>
      </p:sp>
      <p:sp>
        <p:nvSpPr>
          <p:cNvPr id="11" name="10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2" name="11 Estrella de 5 puntas">
            <a:hlinkClick r:id="rId8"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928670"/>
            <a:ext cx="8229600" cy="5572164"/>
          </a:xfrm>
        </p:spPr>
        <p:txBody>
          <a:bodyPr>
            <a:normAutofit/>
          </a:bodyPr>
          <a:lstStyle/>
          <a:p>
            <a:pPr algn="just"/>
            <a:r>
              <a:rPr lang="es-ES" sz="1600" b="1" dirty="0" smtClean="0">
                <a:solidFill>
                  <a:schemeClr val="accent1">
                    <a:lumMod val="75000"/>
                  </a:schemeClr>
                </a:solidFill>
                <a:effectLst>
                  <a:outerShdw blurRad="38100" dist="38100" dir="2700000" algn="tl">
                    <a:srgbClr val="000000">
                      <a:alpha val="43137"/>
                    </a:srgbClr>
                  </a:outerShdw>
                </a:effectLst>
              </a:rPr>
              <a:t>Responsabilidades ante: </a:t>
            </a:r>
            <a:r>
              <a:rPr lang="es-ES" sz="1600" dirty="0" smtClean="0">
                <a:effectLst>
                  <a:outerShdw blurRad="38100" dist="38100" dir="2700000" algn="tl">
                    <a:srgbClr val="000000">
                      <a:alpha val="43137"/>
                    </a:srgbClr>
                  </a:outerShdw>
                </a:effectLst>
              </a:rPr>
              <a:t>-</a:t>
            </a:r>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Unidades </a:t>
            </a:r>
            <a:r>
              <a:rPr lang="es-ES" sz="1600" b="1" dirty="0" smtClean="0">
                <a:solidFill>
                  <a:schemeClr val="accent1">
                    <a:lumMod val="75000"/>
                  </a:schemeClr>
                </a:solidFill>
                <a:effectLst>
                  <a:outerShdw blurRad="38100" dist="38100" dir="2700000" algn="tl">
                    <a:srgbClr val="000000">
                      <a:alpha val="43137"/>
                    </a:srgbClr>
                  </a:outerShdw>
                </a:effectLst>
              </a:rPr>
              <a:t>directamente subordinadas: </a:t>
            </a:r>
            <a:r>
              <a:rPr lang="es-ES" sz="1600" dirty="0" smtClean="0">
                <a:effectLst>
                  <a:outerShdw blurRad="38100" dist="38100" dir="2700000" algn="tl">
                    <a:srgbClr val="000000">
                      <a:alpha val="43137"/>
                    </a:srgbClr>
                  </a:outerShdw>
                </a:effectLst>
              </a:rPr>
              <a:t>Coordinador de arte, Relaciones públicas y Contable</a:t>
            </a:r>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Función </a:t>
            </a:r>
            <a:r>
              <a:rPr lang="es-ES" sz="1600" b="1" dirty="0" smtClean="0">
                <a:solidFill>
                  <a:schemeClr val="accent1">
                    <a:lumMod val="75000"/>
                  </a:schemeClr>
                </a:solidFill>
                <a:effectLst>
                  <a:outerShdw blurRad="38100" dist="38100" dir="2700000" algn="tl">
                    <a:srgbClr val="000000">
                      <a:alpha val="43137"/>
                    </a:srgbClr>
                  </a:outerShdw>
                </a:effectLst>
              </a:rPr>
              <a:t>específica: </a:t>
            </a:r>
            <a:r>
              <a:rPr lang="es-ES" sz="1600" dirty="0" smtClean="0">
                <a:effectLst>
                  <a:outerShdw blurRad="38100" dist="38100" dir="2700000" algn="tl">
                    <a:srgbClr val="000000">
                      <a:alpha val="43137"/>
                    </a:srgbClr>
                  </a:outerShdw>
                </a:effectLst>
              </a:rPr>
              <a:t>Dirige y coordina que las funciones de cada uno  de los puestos bajo su supervisión se realicen con efectividad.</a:t>
            </a: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Actividades</a:t>
            </a:r>
            <a:r>
              <a:rPr lang="es-ES" sz="1600" b="1" dirty="0" smtClean="0">
                <a:solidFill>
                  <a:schemeClr val="accent1">
                    <a:lumMod val="75000"/>
                  </a:schemeClr>
                </a:solidFill>
                <a:effectLst>
                  <a:outerShdw blurRad="38100" dist="38100" dir="2700000" algn="tl">
                    <a:srgbClr val="000000">
                      <a:alpha val="43137"/>
                    </a:srgbClr>
                  </a:outerShdw>
                </a:effectLst>
              </a:rPr>
              <a:t>: </a:t>
            </a:r>
            <a:r>
              <a:rPr lang="es-ES" sz="1600" dirty="0" smtClean="0">
                <a:effectLst>
                  <a:outerShdw blurRad="38100" dist="38100" dir="2700000" algn="tl">
                    <a:srgbClr val="000000">
                      <a:alpha val="43137"/>
                    </a:srgbClr>
                  </a:outerShdw>
                </a:effectLst>
              </a:rPr>
              <a:t>Coordina  a todo el equipo, debido a sus conocimientos como Diseñador gráfico también colabora con el equipo de diseño.</a:t>
            </a: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Responsabilidades </a:t>
            </a:r>
            <a:r>
              <a:rPr lang="es-ES" sz="1600" b="1" dirty="0" smtClean="0">
                <a:solidFill>
                  <a:schemeClr val="accent1">
                    <a:lumMod val="75000"/>
                  </a:schemeClr>
                </a:solidFill>
                <a:effectLst>
                  <a:outerShdw blurRad="38100" dist="38100" dir="2700000" algn="tl">
                    <a:srgbClr val="000000">
                      <a:alpha val="43137"/>
                    </a:srgbClr>
                  </a:outerShdw>
                </a:effectLst>
              </a:rPr>
              <a:t>materiales</a:t>
            </a:r>
            <a:r>
              <a:rPr lang="es-ES" sz="1600" b="1" dirty="0" smtClean="0">
                <a:effectLst>
                  <a:outerShdw blurRad="38100" dist="38100" dir="2700000" algn="tl">
                    <a:srgbClr val="000000">
                      <a:alpha val="43137"/>
                    </a:srgbClr>
                  </a:outerShdw>
                </a:effectLst>
              </a:rPr>
              <a:t>: </a:t>
            </a:r>
            <a:r>
              <a:rPr lang="es-ES" sz="1600" dirty="0" smtClean="0">
                <a:effectLst>
                  <a:outerShdw blurRad="38100" dist="38100" dir="2700000" algn="tl">
                    <a:srgbClr val="000000">
                      <a:alpha val="43137"/>
                    </a:srgbClr>
                  </a:outerShdw>
                </a:effectLst>
              </a:rPr>
              <a:t>Analiza con el contable el presupuesto de cada proyecto, analizando gastos, imprevistos, ingresos compensatorios, etc.</a:t>
            </a: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Relaciones </a:t>
            </a:r>
            <a:r>
              <a:rPr lang="es-ES" sz="1600" b="1" dirty="0" smtClean="0">
                <a:solidFill>
                  <a:schemeClr val="accent1">
                    <a:lumMod val="75000"/>
                  </a:schemeClr>
                </a:solidFill>
                <a:effectLst>
                  <a:outerShdw blurRad="38100" dist="38100" dir="2700000" algn="tl">
                    <a:srgbClr val="000000">
                      <a:alpha val="43137"/>
                    </a:srgbClr>
                  </a:outerShdw>
                </a:effectLst>
              </a:rPr>
              <a:t>internas y externas: </a:t>
            </a:r>
            <a:r>
              <a:rPr lang="es-ES" sz="1600" dirty="0" smtClean="0">
                <a:effectLst>
                  <a:outerShdw blurRad="38100" dist="38100" dir="2700000" algn="tl">
                    <a:srgbClr val="000000">
                      <a:alpha val="43137"/>
                    </a:srgbClr>
                  </a:outerShdw>
                </a:effectLst>
              </a:rPr>
              <a:t>Con respecto a las relaciones internas, se encarga de supervisar la correcta realización de las tareas de los puestos bajo su supervisión, entrando en acción cuando la función de un puesto no se desarrolla correctamente; por otro lado con las relaciones externas, al ser una empresa pequeña, se encarga de tratar con los clientes.</a:t>
            </a:r>
          </a:p>
          <a:p>
            <a:endParaRPr lang="es-ES" sz="1800" dirty="0" smtClean="0"/>
          </a:p>
          <a:p>
            <a:endParaRPr lang="es-ES" sz="1800" dirty="0" smtClean="0"/>
          </a:p>
        </p:txBody>
      </p:sp>
      <p:sp>
        <p:nvSpPr>
          <p:cNvPr id="4" name="3 Marcador de pie de página"/>
          <p:cNvSpPr>
            <a:spLocks noGrp="1"/>
          </p:cNvSpPr>
          <p:nvPr>
            <p:ph type="ftr" sz="quarter" idx="11"/>
          </p:nvPr>
        </p:nvSpPr>
        <p:spPr>
          <a:xfrm>
            <a:off x="3929058" y="6407944"/>
            <a:ext cx="32861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0"/>
            <a:ext cx="8229600" cy="1143000"/>
          </a:xfrm>
        </p:spPr>
        <p:txBody>
          <a:bodyPr/>
          <a:lstStyle/>
          <a:p>
            <a:pPr algn="ctr"/>
            <a:r>
              <a:rPr lang="es-ES" dirty="0" smtClean="0">
                <a:effectLst>
                  <a:outerShdw blurRad="38100" dist="38100" dir="2700000" algn="tl">
                    <a:srgbClr val="000000">
                      <a:alpha val="43137"/>
                    </a:srgbClr>
                  </a:outerShdw>
                </a:effectLst>
              </a:rPr>
              <a:t>DIRECTOR GENERAL</a:t>
            </a:r>
            <a:endParaRPr lang="es-ES" dirty="0">
              <a:effectLst>
                <a:outerShdw blurRad="38100" dist="38100" dir="2700000" algn="tl">
                  <a:srgbClr val="000000">
                    <a:alpha val="43137"/>
                  </a:srgbClr>
                </a:outerShdw>
              </a:effectLst>
            </a:endParaRPr>
          </a:p>
        </p:txBody>
      </p:sp>
      <p:sp>
        <p:nvSpPr>
          <p:cNvPr id="5" name="4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000108"/>
            <a:ext cx="8229600" cy="5500726"/>
          </a:xfrm>
        </p:spPr>
        <p:txBody>
          <a:bodyPr>
            <a:normAutofit/>
          </a:bodyPr>
          <a:lstStyle/>
          <a:p>
            <a:pPr algn="just"/>
            <a:r>
              <a:rPr lang="es-ES" sz="1600" b="1" dirty="0" smtClean="0">
                <a:solidFill>
                  <a:schemeClr val="accent1">
                    <a:lumMod val="75000"/>
                  </a:schemeClr>
                </a:solidFill>
                <a:effectLst>
                  <a:outerShdw blurRad="38100" dist="38100" dir="2700000" algn="tl">
                    <a:srgbClr val="000000">
                      <a:alpha val="43137"/>
                    </a:srgbClr>
                  </a:outerShdw>
                </a:effectLst>
              </a:rPr>
              <a:t>Responsabilidades ante: </a:t>
            </a:r>
            <a:r>
              <a:rPr lang="es-ES" sz="1600" dirty="0" smtClean="0">
                <a:effectLst>
                  <a:outerShdw blurRad="38100" dist="38100" dir="2700000" algn="tl">
                    <a:srgbClr val="000000">
                      <a:alpha val="43137"/>
                    </a:srgbClr>
                  </a:outerShdw>
                </a:effectLst>
              </a:rPr>
              <a:t>Director General</a:t>
            </a:r>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Unidades </a:t>
            </a:r>
            <a:r>
              <a:rPr lang="es-ES" sz="1600" b="1" dirty="0" smtClean="0">
                <a:solidFill>
                  <a:schemeClr val="accent1">
                    <a:lumMod val="75000"/>
                  </a:schemeClr>
                </a:solidFill>
                <a:effectLst>
                  <a:outerShdw blurRad="38100" dist="38100" dir="2700000" algn="tl">
                    <a:srgbClr val="000000">
                      <a:alpha val="43137"/>
                    </a:srgbClr>
                  </a:outerShdw>
                </a:effectLst>
              </a:rPr>
              <a:t>directamente subordinadas</a:t>
            </a:r>
            <a:r>
              <a:rPr lang="es-ES" sz="1600" dirty="0" smtClean="0">
                <a:solidFill>
                  <a:schemeClr val="accent1">
                    <a:lumMod val="75000"/>
                  </a:schemeClr>
                </a:solidFill>
                <a:effectLst>
                  <a:outerShdw blurRad="38100" dist="38100" dir="2700000" algn="tl">
                    <a:srgbClr val="000000">
                      <a:alpha val="43137"/>
                    </a:srgbClr>
                  </a:outerShdw>
                </a:effectLst>
              </a:rPr>
              <a:t>: </a:t>
            </a:r>
            <a:r>
              <a:rPr lang="es-ES" sz="1600" dirty="0" smtClean="0">
                <a:effectLst>
                  <a:outerShdw blurRad="38100" dist="38100" dir="2700000" algn="tl">
                    <a:srgbClr val="000000">
                      <a:alpha val="43137"/>
                    </a:srgbClr>
                  </a:outerShdw>
                </a:effectLst>
              </a:rPr>
              <a:t>Jefe de Diseño, Jefe Gráfico</a:t>
            </a:r>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Función </a:t>
            </a:r>
            <a:r>
              <a:rPr lang="es-ES" sz="1600" b="1" dirty="0" smtClean="0">
                <a:solidFill>
                  <a:schemeClr val="accent1">
                    <a:lumMod val="75000"/>
                  </a:schemeClr>
                </a:solidFill>
                <a:effectLst>
                  <a:outerShdw blurRad="38100" dist="38100" dir="2700000" algn="tl">
                    <a:srgbClr val="000000">
                      <a:alpha val="43137"/>
                    </a:srgbClr>
                  </a:outerShdw>
                </a:effectLst>
              </a:rPr>
              <a:t>específica: </a:t>
            </a:r>
            <a:r>
              <a:rPr lang="es-ES" sz="1600" dirty="0" smtClean="0">
                <a:effectLst>
                  <a:outerShdw blurRad="38100" dist="38100" dir="2700000" algn="tl">
                    <a:srgbClr val="000000">
                      <a:alpha val="43137"/>
                    </a:srgbClr>
                  </a:outerShdw>
                </a:effectLst>
              </a:rPr>
              <a:t>Ve que el flujo de información entre el cliente y la empresa llegue correctamente y los proyectos vayan desarrollándose correctamente en todas sus etapas.</a:t>
            </a:r>
          </a:p>
          <a:p>
            <a:pPr algn="just"/>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Actividades</a:t>
            </a:r>
            <a:r>
              <a:rPr lang="es-ES" sz="1600" b="1" dirty="0" smtClean="0">
                <a:solidFill>
                  <a:schemeClr val="accent1">
                    <a:lumMod val="75000"/>
                  </a:schemeClr>
                </a:solidFill>
                <a:effectLst>
                  <a:outerShdw blurRad="38100" dist="38100" dir="2700000" algn="tl">
                    <a:srgbClr val="000000">
                      <a:alpha val="43137"/>
                    </a:srgbClr>
                  </a:outerShdw>
                </a:effectLst>
              </a:rPr>
              <a:t>: </a:t>
            </a:r>
            <a:r>
              <a:rPr lang="es-ES" sz="1600" dirty="0" smtClean="0">
                <a:effectLst>
                  <a:outerShdw blurRad="38100" dist="38100" dir="2700000" algn="tl">
                    <a:srgbClr val="000000">
                      <a:alpha val="43137"/>
                    </a:srgbClr>
                  </a:outerShdw>
                </a:effectLst>
              </a:rPr>
              <a:t>Conceptualización, tormenta de ideas, propuestas, producción, cambios y ajustes y aceptación final.</a:t>
            </a:r>
          </a:p>
          <a:p>
            <a:pPr algn="just"/>
            <a:endParaRPr lang="es-ES" sz="1600"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Responsabilidades </a:t>
            </a:r>
            <a:r>
              <a:rPr lang="es-ES" sz="1600" b="1" dirty="0" smtClean="0">
                <a:solidFill>
                  <a:schemeClr val="accent1">
                    <a:lumMod val="75000"/>
                  </a:schemeClr>
                </a:solidFill>
                <a:effectLst>
                  <a:outerShdw blurRad="38100" dist="38100" dir="2700000" algn="tl">
                    <a:srgbClr val="000000">
                      <a:alpha val="43137"/>
                    </a:srgbClr>
                  </a:outerShdw>
                </a:effectLst>
              </a:rPr>
              <a:t>materiales</a:t>
            </a:r>
            <a:r>
              <a:rPr lang="es-ES" sz="1600" b="1" dirty="0" smtClean="0">
                <a:effectLst>
                  <a:outerShdw blurRad="38100" dist="38100" dir="2700000" algn="tl">
                    <a:srgbClr val="000000">
                      <a:alpha val="43137"/>
                    </a:srgbClr>
                  </a:outerShdw>
                </a:effectLst>
              </a:rPr>
              <a:t>: </a:t>
            </a:r>
            <a:r>
              <a:rPr lang="es-ES" sz="1600" dirty="0" smtClean="0">
                <a:effectLst>
                  <a:outerShdw blurRad="38100" dist="38100" dir="2700000" algn="tl">
                    <a:srgbClr val="000000">
                      <a:alpha val="43137"/>
                    </a:srgbClr>
                  </a:outerShdw>
                </a:effectLst>
              </a:rPr>
              <a:t>Ver que se gaste el material y las horas por empleado necesarias para el proyecto.</a:t>
            </a:r>
          </a:p>
          <a:p>
            <a:pPr algn="just"/>
            <a:endParaRPr lang="es-ES" sz="1600" b="1" dirty="0" smtClean="0">
              <a:solidFill>
                <a:schemeClr val="accent1">
                  <a:lumMod val="75000"/>
                </a:schemeClr>
              </a:solidFill>
              <a:effectLst>
                <a:outerShdw blurRad="38100" dist="38100" dir="2700000" algn="tl">
                  <a:srgbClr val="000000">
                    <a:alpha val="43137"/>
                  </a:srgbClr>
                </a:outerShdw>
              </a:effectLst>
            </a:endParaRPr>
          </a:p>
          <a:p>
            <a:pPr algn="just"/>
            <a:r>
              <a:rPr lang="es-ES" sz="1600" b="1" dirty="0" smtClean="0">
                <a:solidFill>
                  <a:schemeClr val="accent1">
                    <a:lumMod val="75000"/>
                  </a:schemeClr>
                </a:solidFill>
                <a:effectLst>
                  <a:outerShdw blurRad="38100" dist="38100" dir="2700000" algn="tl">
                    <a:srgbClr val="000000">
                      <a:alpha val="43137"/>
                    </a:srgbClr>
                  </a:outerShdw>
                </a:effectLst>
              </a:rPr>
              <a:t>Relaciones </a:t>
            </a:r>
            <a:r>
              <a:rPr lang="es-ES" sz="1600" b="1" dirty="0" smtClean="0">
                <a:solidFill>
                  <a:schemeClr val="accent1">
                    <a:lumMod val="75000"/>
                  </a:schemeClr>
                </a:solidFill>
                <a:effectLst>
                  <a:outerShdw blurRad="38100" dist="38100" dir="2700000" algn="tl">
                    <a:srgbClr val="000000">
                      <a:alpha val="43137"/>
                    </a:srgbClr>
                  </a:outerShdw>
                </a:effectLst>
              </a:rPr>
              <a:t>internas y externas:  </a:t>
            </a:r>
            <a:r>
              <a:rPr lang="es-ES" sz="1600" dirty="0" smtClean="0">
                <a:effectLst>
                  <a:outerShdw blurRad="38100" dist="38100" dir="2700000" algn="tl">
                    <a:srgbClr val="000000">
                      <a:alpha val="43137"/>
                    </a:srgbClr>
                  </a:outerShdw>
                </a:effectLst>
              </a:rPr>
              <a:t>sus relaciones internas con los dos  jefes indicándoles lo que deben de hacer; con respecto a las relaciones externas, al ser también accionista de la empresa, se encarga también del trato con los clientes junto con el director general.</a:t>
            </a:r>
          </a:p>
          <a:p>
            <a:endParaRPr lang="es-ES" sz="1800" dirty="0" smtClean="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357158" y="0"/>
            <a:ext cx="8229600" cy="1143000"/>
          </a:xfrm>
        </p:spPr>
        <p:txBody>
          <a:bodyPr/>
          <a:lstStyle/>
          <a:p>
            <a:pPr algn="ctr"/>
            <a:r>
              <a:rPr lang="es-ES" dirty="0" smtClean="0">
                <a:effectLst>
                  <a:outerShdw blurRad="38100" dist="38100" dir="2700000" algn="tl">
                    <a:srgbClr val="000000">
                      <a:alpha val="43137"/>
                    </a:srgbClr>
                  </a:outerShdw>
                </a:effectLst>
              </a:rPr>
              <a:t>COORDINADOR DE ARTE</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85794"/>
            <a:ext cx="8229600" cy="5572164"/>
          </a:xfrm>
        </p:spPr>
        <p:txBody>
          <a:bodyPr>
            <a:normAutofit fontScale="32500" lnSpcReduction="20000"/>
          </a:bodyPr>
          <a:lstStyle/>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Responsabilidades ante: </a:t>
            </a:r>
            <a:r>
              <a:rPr lang="es-ES" sz="4900" dirty="0" smtClean="0">
                <a:effectLst>
                  <a:outerShdw blurRad="38100" dist="38100" dir="2700000" algn="tl">
                    <a:srgbClr val="000000">
                      <a:alpha val="43137"/>
                    </a:srgbClr>
                  </a:outerShdw>
                </a:effectLst>
              </a:rPr>
              <a:t>Jefe de diseño</a:t>
            </a:r>
          </a:p>
          <a:p>
            <a:pPr algn="just">
              <a:lnSpc>
                <a:spcPct val="120000"/>
              </a:lnSpc>
            </a:pPr>
            <a:endParaRPr lang="es-ES" sz="4900"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Unidades </a:t>
            </a:r>
            <a:r>
              <a:rPr lang="es-ES" sz="4900" b="1" dirty="0" smtClean="0">
                <a:solidFill>
                  <a:schemeClr val="accent1">
                    <a:lumMod val="75000"/>
                  </a:schemeClr>
                </a:solidFill>
                <a:effectLst>
                  <a:outerShdw blurRad="38100" dist="38100" dir="2700000" algn="tl">
                    <a:srgbClr val="000000">
                      <a:alpha val="43137"/>
                    </a:srgbClr>
                  </a:outerShdw>
                </a:effectLst>
              </a:rPr>
              <a:t>directamente subordinadas</a:t>
            </a:r>
            <a:r>
              <a:rPr lang="es-ES" sz="4900" dirty="0" smtClean="0">
                <a:effectLst>
                  <a:outerShdw blurRad="38100" dist="38100" dir="2700000" algn="tl">
                    <a:srgbClr val="000000">
                      <a:alpha val="43137"/>
                    </a:srgbClr>
                  </a:outerShdw>
                </a:effectLst>
              </a:rPr>
              <a:t>: -</a:t>
            </a:r>
          </a:p>
          <a:p>
            <a:pPr algn="just">
              <a:lnSpc>
                <a:spcPct val="120000"/>
              </a:lnSpc>
            </a:pPr>
            <a:endParaRPr lang="es-ES" sz="49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Función </a:t>
            </a:r>
            <a:r>
              <a:rPr lang="es-ES" sz="4900" b="1" dirty="0" smtClean="0">
                <a:solidFill>
                  <a:schemeClr val="accent1">
                    <a:lumMod val="75000"/>
                  </a:schemeClr>
                </a:solidFill>
                <a:effectLst>
                  <a:outerShdw blurRad="38100" dist="38100" dir="2700000" algn="tl">
                    <a:srgbClr val="000000">
                      <a:alpha val="43137"/>
                    </a:srgbClr>
                  </a:outerShdw>
                </a:effectLst>
              </a:rPr>
              <a:t>específica:  </a:t>
            </a:r>
            <a:r>
              <a:rPr lang="es-ES" sz="4900" dirty="0" smtClean="0">
                <a:effectLst>
                  <a:outerShdw blurRad="38100" dist="38100" dir="2700000" algn="tl">
                    <a:srgbClr val="000000">
                      <a:alpha val="43137"/>
                    </a:srgbClr>
                  </a:outerShdw>
                </a:effectLst>
              </a:rPr>
              <a:t>Realizar el diseño de cada proyecto.</a:t>
            </a:r>
          </a:p>
          <a:p>
            <a:pPr algn="just">
              <a:lnSpc>
                <a:spcPct val="120000"/>
              </a:lnSpc>
            </a:pPr>
            <a:endParaRPr lang="es-ES" sz="4900"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Actividades</a:t>
            </a:r>
            <a:r>
              <a:rPr lang="es-ES" sz="4900" b="1" dirty="0" smtClean="0">
                <a:solidFill>
                  <a:schemeClr val="accent1">
                    <a:lumMod val="75000"/>
                  </a:schemeClr>
                </a:solidFill>
                <a:effectLst>
                  <a:outerShdw blurRad="38100" dist="38100" dir="2700000" algn="tl">
                    <a:srgbClr val="000000">
                      <a:alpha val="43137"/>
                    </a:srgbClr>
                  </a:outerShdw>
                </a:effectLst>
              </a:rPr>
              <a:t>:</a:t>
            </a:r>
            <a:r>
              <a:rPr lang="es-ES" sz="4900" b="1" dirty="0" smtClean="0">
                <a:effectLst>
                  <a:outerShdw blurRad="38100" dist="38100" dir="2700000" algn="tl">
                    <a:srgbClr val="000000">
                      <a:alpha val="43137"/>
                    </a:srgbClr>
                  </a:outerShdw>
                </a:effectLst>
              </a:rPr>
              <a:t>  </a:t>
            </a:r>
            <a:r>
              <a:rPr lang="es-ES" sz="4900" dirty="0" smtClean="0">
                <a:effectLst>
                  <a:outerShdw blurRad="38100" dist="38100" dir="2700000" algn="tl">
                    <a:srgbClr val="000000">
                      <a:alpha val="43137"/>
                    </a:srgbClr>
                  </a:outerShdw>
                </a:effectLst>
              </a:rPr>
              <a:t>Hacer el diseño de los proyectos, cumpliendo los plazos fijados, deben supervisarlo de principio a fin y solucionar cualquier tipo de problema que pueda surgir. </a:t>
            </a:r>
          </a:p>
          <a:p>
            <a:pPr algn="just">
              <a:lnSpc>
                <a:spcPct val="120000"/>
              </a:lnSpc>
            </a:pPr>
            <a:endParaRPr lang="es-ES" sz="4900"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Responsabilidades </a:t>
            </a:r>
            <a:r>
              <a:rPr lang="es-ES" sz="4900" b="1" dirty="0" smtClean="0">
                <a:solidFill>
                  <a:schemeClr val="accent1">
                    <a:lumMod val="75000"/>
                  </a:schemeClr>
                </a:solidFill>
                <a:effectLst>
                  <a:outerShdw blurRad="38100" dist="38100" dir="2700000" algn="tl">
                    <a:srgbClr val="000000">
                      <a:alpha val="43137"/>
                    </a:srgbClr>
                  </a:outerShdw>
                </a:effectLst>
              </a:rPr>
              <a:t>materiales: </a:t>
            </a:r>
            <a:r>
              <a:rPr lang="es-ES" sz="4900" dirty="0" smtClean="0">
                <a:effectLst>
                  <a:outerShdw blurRad="38100" dist="38100" dir="2700000" algn="tl">
                    <a:srgbClr val="000000">
                      <a:alpha val="43137"/>
                    </a:srgbClr>
                  </a:outerShdw>
                </a:effectLst>
              </a:rPr>
              <a:t>Debe cumplir con el presupuesto y los plazos del diseño fijados por el jefe de diseño. Su objetivo principal es realizar correctamente el proyecto creado por el coordinador. También tiene que reportar al coordinador el material usado por el proyecto y las horas-hombre que han invertido a la semana por proyecto.</a:t>
            </a:r>
          </a:p>
          <a:p>
            <a:pPr algn="just">
              <a:lnSpc>
                <a:spcPct val="120000"/>
              </a:lnSpc>
            </a:pPr>
            <a:endParaRPr lang="es-ES" sz="49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4900" b="1" dirty="0" smtClean="0">
                <a:solidFill>
                  <a:schemeClr val="accent1">
                    <a:lumMod val="75000"/>
                  </a:schemeClr>
                </a:solidFill>
                <a:effectLst>
                  <a:outerShdw blurRad="38100" dist="38100" dir="2700000" algn="tl">
                    <a:srgbClr val="000000">
                      <a:alpha val="43137"/>
                    </a:srgbClr>
                  </a:outerShdw>
                </a:effectLst>
              </a:rPr>
              <a:t>Relaciones </a:t>
            </a:r>
            <a:r>
              <a:rPr lang="es-ES" sz="4900" b="1" dirty="0" smtClean="0">
                <a:solidFill>
                  <a:schemeClr val="accent1">
                    <a:lumMod val="75000"/>
                  </a:schemeClr>
                </a:solidFill>
                <a:effectLst>
                  <a:outerShdw blurRad="38100" dist="38100" dir="2700000" algn="tl">
                    <a:srgbClr val="000000">
                      <a:alpha val="43137"/>
                    </a:srgbClr>
                  </a:outerShdw>
                </a:effectLst>
              </a:rPr>
              <a:t>internas y externas: </a:t>
            </a:r>
            <a:r>
              <a:rPr lang="es-ES" sz="4900" dirty="0" smtClean="0">
                <a:effectLst>
                  <a:outerShdw blurRad="38100" dist="38100" dir="2700000" algn="tl">
                    <a:srgbClr val="000000">
                      <a:alpha val="43137"/>
                    </a:srgbClr>
                  </a:outerShdw>
                </a:effectLst>
              </a:rPr>
              <a:t>Se debe comunicar con el jefe de diseño siempre que ocurra un problema, y ha de cooperar con sus compañeros para que los trabajos sean mas ligeros. En caso de emergencia, debe hablar directamente con el cliente para satisfacer todas sus  expectativas.</a:t>
            </a:r>
          </a:p>
          <a:p>
            <a:endParaRPr lang="es-ES" dirty="0"/>
          </a:p>
        </p:txBody>
      </p:sp>
      <p:sp>
        <p:nvSpPr>
          <p:cNvPr id="4" name="3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571472" y="0"/>
            <a:ext cx="8229600" cy="1143000"/>
          </a:xfrm>
        </p:spPr>
        <p:txBody>
          <a:bodyPr/>
          <a:lstStyle/>
          <a:p>
            <a:pPr algn="ctr"/>
            <a:r>
              <a:rPr lang="es-ES" dirty="0" smtClean="0">
                <a:effectLst>
                  <a:outerShdw blurRad="38100" dist="38100" dir="2700000" algn="tl">
                    <a:srgbClr val="000000">
                      <a:alpha val="43137"/>
                    </a:srgbClr>
                  </a:outerShdw>
                </a:effectLst>
              </a:rPr>
              <a:t>DISEÑADOR</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2000"/>
                                        <p:tgtEl>
                                          <p:spTgt spid="3">
                                            <p:txEl>
                                              <p:pRg st="2" end="2"/>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2000"/>
                                        <p:tgtEl>
                                          <p:spTgt spid="3">
                                            <p:txEl>
                                              <p:pRg st="4" end="4"/>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2000"/>
                                        <p:tgtEl>
                                          <p:spTgt spid="3">
                                            <p:txEl>
                                              <p:pRg st="6" end="6"/>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2000"/>
                                        <p:tgtEl>
                                          <p:spTgt spid="3">
                                            <p:txEl>
                                              <p:pRg st="8" end="8"/>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28670"/>
            <a:ext cx="8229600" cy="5214974"/>
          </a:xfrm>
        </p:spPr>
        <p:txBody>
          <a:bodyPr>
            <a:normAutofit fontScale="85000" lnSpcReduction="10000"/>
          </a:bodyPr>
          <a:lstStyle/>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Responsabilidades ante: </a:t>
            </a:r>
            <a:r>
              <a:rPr lang="es-ES" sz="1900" dirty="0" smtClean="0">
                <a:effectLst>
                  <a:outerShdw blurRad="38100" dist="38100" dir="2700000" algn="tl">
                    <a:srgbClr val="000000">
                      <a:alpha val="43137"/>
                    </a:srgbClr>
                  </a:outerShdw>
                </a:effectLst>
              </a:rPr>
              <a:t>Coordinador de arte</a:t>
            </a:r>
          </a:p>
          <a:p>
            <a:pPr algn="just">
              <a:lnSpc>
                <a:spcPct val="120000"/>
              </a:lnSpc>
            </a:pPr>
            <a:endParaRPr lang="es-ES" sz="1900"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Unidades </a:t>
            </a:r>
            <a:r>
              <a:rPr lang="es-ES" sz="1900" b="1" dirty="0" smtClean="0">
                <a:solidFill>
                  <a:schemeClr val="accent1">
                    <a:lumMod val="75000"/>
                  </a:schemeClr>
                </a:solidFill>
                <a:effectLst>
                  <a:outerShdw blurRad="38100" dist="38100" dir="2700000" algn="tl">
                    <a:srgbClr val="000000">
                      <a:alpha val="43137"/>
                    </a:srgbClr>
                  </a:outerShdw>
                </a:effectLst>
              </a:rPr>
              <a:t>directamente subordinadas: </a:t>
            </a:r>
            <a:r>
              <a:rPr lang="es-ES" sz="1900" dirty="0" smtClean="0">
                <a:effectLst>
                  <a:outerShdw blurRad="38100" dist="38100" dir="2700000" algn="tl">
                    <a:srgbClr val="000000">
                      <a:alpha val="43137"/>
                    </a:srgbClr>
                  </a:outerShdw>
                </a:effectLst>
              </a:rPr>
              <a:t>-</a:t>
            </a:r>
          </a:p>
          <a:p>
            <a:pPr algn="just">
              <a:lnSpc>
                <a:spcPct val="120000"/>
              </a:lnSpc>
            </a:pPr>
            <a:endParaRPr lang="es-ES" sz="1900"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Función </a:t>
            </a:r>
            <a:r>
              <a:rPr lang="es-ES" sz="1900" b="1" dirty="0" smtClean="0">
                <a:solidFill>
                  <a:schemeClr val="accent1">
                    <a:lumMod val="75000"/>
                  </a:schemeClr>
                </a:solidFill>
                <a:effectLst>
                  <a:outerShdw blurRad="38100" dist="38100" dir="2700000" algn="tl">
                    <a:srgbClr val="000000">
                      <a:alpha val="43137"/>
                    </a:srgbClr>
                  </a:outerShdw>
                </a:effectLst>
              </a:rPr>
              <a:t>específica: </a:t>
            </a:r>
            <a:r>
              <a:rPr lang="es-ES" sz="1900" dirty="0" smtClean="0">
                <a:effectLst>
                  <a:outerShdw blurRad="38100" dist="38100" dir="2700000" algn="tl">
                    <a:srgbClr val="000000">
                      <a:alpha val="43137"/>
                    </a:srgbClr>
                  </a:outerShdw>
                </a:effectLst>
              </a:rPr>
              <a:t>Desarrollar la imagen gráfica del proyecto.</a:t>
            </a:r>
          </a:p>
          <a:p>
            <a:pPr algn="just">
              <a:lnSpc>
                <a:spcPct val="120000"/>
              </a:lnSpc>
            </a:pPr>
            <a:endParaRPr lang="es-ES" sz="19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Actividades</a:t>
            </a:r>
            <a:r>
              <a:rPr lang="es-ES" sz="1900" b="1" dirty="0" smtClean="0">
                <a:solidFill>
                  <a:schemeClr val="accent1">
                    <a:lumMod val="75000"/>
                  </a:schemeClr>
                </a:solidFill>
                <a:effectLst>
                  <a:outerShdw blurRad="38100" dist="38100" dir="2700000" algn="tl">
                    <a:srgbClr val="000000">
                      <a:alpha val="43137"/>
                    </a:srgbClr>
                  </a:outerShdw>
                </a:effectLst>
              </a:rPr>
              <a:t>: </a:t>
            </a:r>
            <a:r>
              <a:rPr lang="es-ES" sz="1900" dirty="0" smtClean="0">
                <a:effectLst>
                  <a:outerShdw blurRad="38100" dist="38100" dir="2700000" algn="tl">
                    <a:srgbClr val="000000">
                      <a:alpha val="43137"/>
                    </a:srgbClr>
                  </a:outerShdw>
                </a:effectLst>
              </a:rPr>
              <a:t>Seleccionar las imágenes que le son asignadas, en alguna ocasión puede aportar ideas creativas para crear nuevas imágenes en alguna compaña o diseño de mucha importancia. </a:t>
            </a:r>
          </a:p>
          <a:p>
            <a:pPr algn="just">
              <a:lnSpc>
                <a:spcPct val="120000"/>
              </a:lnSpc>
            </a:pPr>
            <a:endParaRPr lang="es-ES" sz="19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Responsabilidades </a:t>
            </a:r>
            <a:r>
              <a:rPr lang="es-ES" sz="1900" b="1" dirty="0" smtClean="0">
                <a:solidFill>
                  <a:schemeClr val="accent1">
                    <a:lumMod val="75000"/>
                  </a:schemeClr>
                </a:solidFill>
                <a:effectLst>
                  <a:outerShdw blurRad="38100" dist="38100" dir="2700000" algn="tl">
                    <a:srgbClr val="000000">
                      <a:alpha val="43137"/>
                    </a:srgbClr>
                  </a:outerShdw>
                </a:effectLst>
              </a:rPr>
              <a:t>materiales: </a:t>
            </a:r>
            <a:r>
              <a:rPr lang="es-ES" sz="1900" dirty="0" smtClean="0">
                <a:effectLst>
                  <a:outerShdw blurRad="38100" dist="38100" dir="2700000" algn="tl">
                    <a:srgbClr val="000000">
                      <a:alpha val="43137"/>
                    </a:srgbClr>
                  </a:outerShdw>
                </a:effectLst>
              </a:rPr>
              <a:t>Debe cumplir con las imágenes que le asigna el jefe gráfico, además de cumplir con los plazos fijados y reportar al mismo todos los costes y las horas hombre que ha conllevado realizar el proyecto. </a:t>
            </a:r>
          </a:p>
          <a:p>
            <a:pPr algn="just">
              <a:lnSpc>
                <a:spcPct val="120000"/>
              </a:lnSpc>
            </a:pPr>
            <a:endParaRPr lang="es-ES" sz="19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Relaciones </a:t>
            </a:r>
            <a:r>
              <a:rPr lang="es-ES" sz="1900" b="1" dirty="0" smtClean="0">
                <a:solidFill>
                  <a:schemeClr val="accent1">
                    <a:lumMod val="75000"/>
                  </a:schemeClr>
                </a:solidFill>
                <a:effectLst>
                  <a:outerShdw blurRad="38100" dist="38100" dir="2700000" algn="tl">
                    <a:srgbClr val="000000">
                      <a:alpha val="43137"/>
                    </a:srgbClr>
                  </a:outerShdw>
                </a:effectLst>
              </a:rPr>
              <a:t>internas y externas: </a:t>
            </a:r>
            <a:r>
              <a:rPr lang="es-ES" sz="1900" dirty="0" smtClean="0">
                <a:effectLst>
                  <a:outerShdw blurRad="38100" dist="38100" dir="2700000" algn="tl">
                    <a:srgbClr val="000000">
                      <a:alpha val="43137"/>
                    </a:srgbClr>
                  </a:outerShdw>
                </a:effectLst>
              </a:rPr>
              <a:t>Debe estar en contacto con el fotógrafo para la realización del proyecto. En caso de alguna queja por parte del cliente, puede contactar directamente con él.</a:t>
            </a:r>
          </a:p>
          <a:p>
            <a:endParaRPr lang="es-ES" dirty="0"/>
          </a:p>
        </p:txBody>
      </p:sp>
      <p:sp>
        <p:nvSpPr>
          <p:cNvPr id="4" name="3 Marcador de pie de página"/>
          <p:cNvSpPr>
            <a:spLocks noGrp="1"/>
          </p:cNvSpPr>
          <p:nvPr>
            <p:ph type="ftr" sz="quarter" idx="11"/>
          </p:nvPr>
        </p:nvSpPr>
        <p:spPr>
          <a:xfrm>
            <a:off x="4380072" y="6407944"/>
            <a:ext cx="340663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0"/>
            <a:ext cx="8229600" cy="1143000"/>
          </a:xfrm>
        </p:spPr>
        <p:txBody>
          <a:bodyPr/>
          <a:lstStyle/>
          <a:p>
            <a:pPr algn="ctr"/>
            <a:r>
              <a:rPr lang="es-ES" dirty="0" smtClean="0">
                <a:effectLst>
                  <a:outerShdw blurRad="38100" dist="38100" dir="2700000" algn="tl">
                    <a:srgbClr val="000000">
                      <a:alpha val="43137"/>
                    </a:srgbClr>
                  </a:outerShdw>
                </a:effectLst>
              </a:rPr>
              <a:t>ILUSTRADOR</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00108"/>
            <a:ext cx="8229600" cy="5500726"/>
          </a:xfrm>
        </p:spPr>
        <p:txBody>
          <a:bodyPr>
            <a:normAutofit fontScale="55000" lnSpcReduction="20000"/>
          </a:bodyPr>
          <a:lstStyle/>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Responsabilidades ante: </a:t>
            </a:r>
            <a:r>
              <a:rPr lang="es-ES" sz="2800" dirty="0" smtClean="0">
                <a:effectLst>
                  <a:outerShdw blurRad="38100" dist="38100" dir="2700000" algn="tl">
                    <a:srgbClr val="000000">
                      <a:alpha val="43137"/>
                    </a:srgbClr>
                  </a:outerShdw>
                </a:effectLst>
              </a:rPr>
              <a:t>Coordinador de </a:t>
            </a:r>
            <a:r>
              <a:rPr lang="es-ES" sz="2800" dirty="0" smtClean="0">
                <a:effectLst>
                  <a:outerShdw blurRad="38100" dist="38100" dir="2700000" algn="tl">
                    <a:srgbClr val="000000">
                      <a:alpha val="43137"/>
                    </a:srgbClr>
                  </a:outerShdw>
                </a:effectLst>
              </a:rPr>
              <a:t>arte</a:t>
            </a:r>
          </a:p>
          <a:p>
            <a:pPr algn="just">
              <a:lnSpc>
                <a:spcPct val="120000"/>
              </a:lnSpc>
            </a:pPr>
            <a:endParaRPr lang="es-ES" sz="2800" dirty="0" smtClean="0">
              <a:effectLst>
                <a:outerShdw blurRad="38100" dist="38100" dir="2700000" algn="tl">
                  <a:srgbClr val="000000">
                    <a:alpha val="43137"/>
                  </a:srgbClr>
                </a:outerShdw>
              </a:effectLst>
            </a:endParaRPr>
          </a:p>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Unidades directamente subordinadas: </a:t>
            </a:r>
            <a:r>
              <a:rPr lang="es-ES" sz="2800" dirty="0" smtClean="0">
                <a:effectLst>
                  <a:outerShdw blurRad="38100" dist="38100" dir="2700000" algn="tl">
                    <a:srgbClr val="000000">
                      <a:alpha val="43137"/>
                    </a:srgbClr>
                  </a:outerShdw>
                </a:effectLst>
              </a:rPr>
              <a:t>-</a:t>
            </a:r>
          </a:p>
          <a:p>
            <a:pPr algn="just">
              <a:lnSpc>
                <a:spcPct val="120000"/>
              </a:lnSpc>
            </a:pPr>
            <a:endParaRPr lang="es-ES" sz="28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Función </a:t>
            </a:r>
            <a:r>
              <a:rPr lang="es-ES" sz="2800" b="1" dirty="0" smtClean="0">
                <a:solidFill>
                  <a:schemeClr val="accent1">
                    <a:lumMod val="75000"/>
                  </a:schemeClr>
                </a:solidFill>
                <a:effectLst>
                  <a:outerShdw blurRad="38100" dist="38100" dir="2700000" algn="tl">
                    <a:srgbClr val="000000">
                      <a:alpha val="43137"/>
                    </a:srgbClr>
                  </a:outerShdw>
                </a:effectLst>
              </a:rPr>
              <a:t>específica: </a:t>
            </a:r>
            <a:r>
              <a:rPr lang="es-ES" sz="2800" dirty="0" smtClean="0">
                <a:effectLst>
                  <a:outerShdw blurRad="38100" dist="38100" dir="2700000" algn="tl">
                    <a:srgbClr val="000000">
                      <a:alpha val="43137"/>
                    </a:srgbClr>
                  </a:outerShdw>
                </a:effectLst>
              </a:rPr>
              <a:t>Desarrollar la imagen gráfica del proyecto.</a:t>
            </a:r>
          </a:p>
          <a:p>
            <a:pPr algn="just">
              <a:lnSpc>
                <a:spcPct val="120000"/>
              </a:lnSpc>
            </a:pPr>
            <a:endParaRPr lang="es-ES" sz="28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Actividades</a:t>
            </a:r>
            <a:r>
              <a:rPr lang="es-ES" sz="2800" b="1" dirty="0" smtClean="0">
                <a:solidFill>
                  <a:schemeClr val="accent1">
                    <a:lumMod val="75000"/>
                  </a:schemeClr>
                </a:solidFill>
                <a:effectLst>
                  <a:outerShdw blurRad="38100" dist="38100" dir="2700000" algn="tl">
                    <a:srgbClr val="000000">
                      <a:alpha val="43137"/>
                    </a:srgbClr>
                  </a:outerShdw>
                </a:effectLst>
              </a:rPr>
              <a:t>: </a:t>
            </a:r>
            <a:r>
              <a:rPr lang="es-ES" sz="2800" dirty="0" smtClean="0">
                <a:effectLst>
                  <a:outerShdw blurRad="38100" dist="38100" dir="2700000" algn="tl">
                    <a:srgbClr val="000000">
                      <a:alpha val="43137"/>
                    </a:srgbClr>
                  </a:outerShdw>
                </a:effectLst>
              </a:rPr>
              <a:t>Seleccionar las imágenes que le son asignadas, en alguna ocasión puede aportar ideas creativas para crear nuevas imágenes en alguna compaña o diseño de mucha importancia. </a:t>
            </a:r>
          </a:p>
          <a:p>
            <a:pPr algn="just">
              <a:lnSpc>
                <a:spcPct val="120000"/>
              </a:lnSpc>
            </a:pPr>
            <a:endParaRPr lang="es-ES" sz="28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Responsabilidades </a:t>
            </a:r>
            <a:r>
              <a:rPr lang="es-ES" sz="2800" b="1" dirty="0" smtClean="0">
                <a:solidFill>
                  <a:schemeClr val="accent1">
                    <a:lumMod val="75000"/>
                  </a:schemeClr>
                </a:solidFill>
                <a:effectLst>
                  <a:outerShdw blurRad="38100" dist="38100" dir="2700000" algn="tl">
                    <a:srgbClr val="000000">
                      <a:alpha val="43137"/>
                    </a:srgbClr>
                  </a:outerShdw>
                </a:effectLst>
              </a:rPr>
              <a:t>materiales: </a:t>
            </a:r>
            <a:r>
              <a:rPr lang="es-ES" sz="2800" dirty="0" smtClean="0">
                <a:effectLst>
                  <a:outerShdw blurRad="38100" dist="38100" dir="2700000" algn="tl">
                    <a:srgbClr val="000000">
                      <a:alpha val="43137"/>
                    </a:srgbClr>
                  </a:outerShdw>
                </a:effectLst>
              </a:rPr>
              <a:t>Debe cumplir con las imágenes que le asigna el coordinador de arte, además de cumplir con los plazos fijados y reportar al coordinador todos los costes y las horas hombre que ha conllevado realizar el proyecto. </a:t>
            </a:r>
          </a:p>
          <a:p>
            <a:pPr algn="just">
              <a:lnSpc>
                <a:spcPct val="120000"/>
              </a:lnSpc>
            </a:pPr>
            <a:endParaRPr lang="es-ES" sz="2800" b="1" dirty="0" smtClean="0">
              <a:solidFill>
                <a:schemeClr val="accent1">
                  <a:lumMod val="75000"/>
                </a:schemeClr>
              </a:solidFill>
              <a:effectLst>
                <a:outerShdw blurRad="38100" dist="38100" dir="2700000" algn="tl">
                  <a:srgbClr val="000000">
                    <a:alpha val="43137"/>
                  </a:srgbClr>
                </a:outerShdw>
              </a:effectLst>
            </a:endParaRPr>
          </a:p>
          <a:p>
            <a:pPr algn="just">
              <a:lnSpc>
                <a:spcPct val="120000"/>
              </a:lnSpc>
            </a:pPr>
            <a:r>
              <a:rPr lang="es-ES" sz="2800" b="1" dirty="0" smtClean="0">
                <a:solidFill>
                  <a:schemeClr val="accent1">
                    <a:lumMod val="75000"/>
                  </a:schemeClr>
                </a:solidFill>
                <a:effectLst>
                  <a:outerShdw blurRad="38100" dist="38100" dir="2700000" algn="tl">
                    <a:srgbClr val="000000">
                      <a:alpha val="43137"/>
                    </a:srgbClr>
                  </a:outerShdw>
                </a:effectLst>
              </a:rPr>
              <a:t>Relaciones </a:t>
            </a:r>
            <a:r>
              <a:rPr lang="es-ES" sz="2800" b="1" dirty="0" smtClean="0">
                <a:solidFill>
                  <a:schemeClr val="accent1">
                    <a:lumMod val="75000"/>
                  </a:schemeClr>
                </a:solidFill>
                <a:effectLst>
                  <a:outerShdw blurRad="38100" dist="38100" dir="2700000" algn="tl">
                    <a:srgbClr val="000000">
                      <a:alpha val="43137"/>
                    </a:srgbClr>
                  </a:outerShdw>
                </a:effectLst>
              </a:rPr>
              <a:t>internas y externas: </a:t>
            </a:r>
            <a:r>
              <a:rPr lang="es-ES" sz="2800" dirty="0" smtClean="0">
                <a:effectLst>
                  <a:outerShdw blurRad="38100" dist="38100" dir="2700000" algn="tl">
                    <a:srgbClr val="000000">
                      <a:alpha val="43137"/>
                    </a:srgbClr>
                  </a:outerShdw>
                </a:effectLst>
              </a:rPr>
              <a:t>Debe estar en contacto con el ilustrador para la realización del proyecto. En caso de alguna queja por parte del cliente, puede contactar directamente con él.</a:t>
            </a:r>
          </a:p>
          <a:p>
            <a:endParaRPr lang="es-ES" dirty="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500034" y="0"/>
            <a:ext cx="8229600" cy="1143000"/>
          </a:xfrm>
        </p:spPr>
        <p:txBody>
          <a:bodyPr>
            <a:normAutofit/>
          </a:bodyPr>
          <a:lstStyle/>
          <a:p>
            <a:pPr algn="ctr"/>
            <a:r>
              <a:rPr lang="es-ES" dirty="0" smtClean="0">
                <a:effectLst>
                  <a:outerShdw blurRad="38100" dist="38100" dir="2700000" algn="tl">
                    <a:srgbClr val="000000">
                      <a:alpha val="43137"/>
                    </a:srgbClr>
                  </a:outerShdw>
                </a:effectLst>
              </a:rPr>
              <a:t>FOTÓGRAFO</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8194" name="Picture 2" descr="C:\Documents and Settings\jose joaquin\Escritorio\x_camera.gif"/>
          <p:cNvPicPr>
            <a:picLocks noChangeAspect="1" noChangeArrowheads="1" noCrop="1"/>
          </p:cNvPicPr>
          <p:nvPr/>
        </p:nvPicPr>
        <p:blipFill>
          <a:blip r:embed="rId3"/>
          <a:srcRect/>
          <a:stretch>
            <a:fillRect/>
          </a:stretch>
        </p:blipFill>
        <p:spPr bwMode="auto">
          <a:xfrm>
            <a:off x="6715140" y="357166"/>
            <a:ext cx="1785950" cy="155886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8194"/>
                                        </p:tgtEl>
                                        <p:attrNameLst>
                                          <p:attrName>style.visibility</p:attrName>
                                        </p:attrNameLst>
                                      </p:cBhvr>
                                      <p:to>
                                        <p:strVal val="visible"/>
                                      </p:to>
                                    </p:set>
                                    <p:animEffect transition="in" filter="fade">
                                      <p:cBhvr>
                                        <p:cTn id="31"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857232"/>
            <a:ext cx="8229600" cy="5351172"/>
          </a:xfrm>
        </p:spPr>
        <p:txBody>
          <a:bodyPr>
            <a:normAutofit fontScale="85000" lnSpcReduction="20000"/>
          </a:bodyPr>
          <a:lstStyle/>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Responsabilidades ante: </a:t>
            </a:r>
            <a:r>
              <a:rPr lang="es-ES" sz="1900" dirty="0" smtClean="0">
                <a:effectLst>
                  <a:outerShdw blurRad="38100" dist="38100" dir="2700000" algn="tl">
                    <a:srgbClr val="000000">
                      <a:alpha val="43137"/>
                    </a:srgbClr>
                  </a:outerShdw>
                </a:effectLst>
              </a:rPr>
              <a:t>Coordinador de arte, Director </a:t>
            </a:r>
            <a:r>
              <a:rPr lang="es-ES" sz="1900" dirty="0" smtClean="0">
                <a:effectLst>
                  <a:outerShdw blurRad="38100" dist="38100" dir="2700000" algn="tl">
                    <a:srgbClr val="000000">
                      <a:alpha val="43137"/>
                    </a:srgbClr>
                  </a:outerShdw>
                </a:effectLst>
              </a:rPr>
              <a:t>General</a:t>
            </a:r>
          </a:p>
          <a:p>
            <a:pPr algn="just">
              <a:lnSpc>
                <a:spcPct val="120000"/>
              </a:lnSpc>
            </a:pPr>
            <a:endParaRPr lang="es-ES" sz="1900" dirty="0" smtClean="0">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Unidades directamente subordinadas: </a:t>
            </a:r>
            <a:r>
              <a:rPr lang="es-ES" sz="1900" dirty="0" smtClean="0">
                <a:effectLst>
                  <a:outerShdw blurRad="38100" dist="38100" dir="2700000" algn="tl">
                    <a:srgbClr val="000000">
                      <a:alpha val="43137"/>
                    </a:srgbClr>
                  </a:outerShdw>
                </a:effectLst>
              </a:rPr>
              <a:t>-</a:t>
            </a:r>
          </a:p>
          <a:p>
            <a:pPr algn="just">
              <a:lnSpc>
                <a:spcPct val="120000"/>
              </a:lnSpc>
            </a:pPr>
            <a:endParaRPr lang="es-ES" sz="1900" dirty="0" smtClean="0">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Función específica: </a:t>
            </a:r>
            <a:r>
              <a:rPr lang="es-ES" sz="1900" dirty="0" smtClean="0">
                <a:effectLst>
                  <a:outerShdw blurRad="38100" dist="38100" dir="2700000" algn="tl">
                    <a:srgbClr val="000000">
                      <a:alpha val="43137"/>
                    </a:srgbClr>
                  </a:outerShdw>
                </a:effectLst>
              </a:rPr>
              <a:t>Cotizar los proyectos </a:t>
            </a:r>
            <a:r>
              <a:rPr lang="es-ES" sz="1900" dirty="0" smtClean="0">
                <a:effectLst>
                  <a:outerShdw blurRad="38100" dist="38100" dir="2700000" algn="tl">
                    <a:srgbClr val="000000">
                      <a:alpha val="43137"/>
                    </a:srgbClr>
                  </a:outerShdw>
                </a:effectLst>
              </a:rPr>
              <a:t>entrantes</a:t>
            </a:r>
          </a:p>
          <a:p>
            <a:pPr algn="just">
              <a:lnSpc>
                <a:spcPct val="120000"/>
              </a:lnSpc>
            </a:pPr>
            <a:endParaRPr lang="es-ES" sz="1900" dirty="0" smtClean="0">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Actividades: </a:t>
            </a:r>
            <a:r>
              <a:rPr lang="es-ES" sz="1900" dirty="0" smtClean="0">
                <a:effectLst>
                  <a:outerShdw blurRad="38100" dist="38100" dir="2700000" algn="tl">
                    <a:srgbClr val="000000">
                      <a:alpha val="43137"/>
                    </a:srgbClr>
                  </a:outerShdw>
                </a:effectLst>
              </a:rPr>
              <a:t>Cuando el coordinador de arte presenta un proyecto, él lo tantea económicamente. También mira con el director general como ahorrar los costes así como las anticipos o liquidaciones que te han dado por proyecto. Pago de suelos</a:t>
            </a:r>
            <a:r>
              <a:rPr lang="es-ES" sz="1900" dirty="0" smtClean="0">
                <a:effectLst>
                  <a:outerShdw blurRad="38100" dist="38100" dir="2700000" algn="tl">
                    <a:srgbClr val="000000">
                      <a:alpha val="43137"/>
                    </a:srgbClr>
                  </a:outerShdw>
                </a:effectLst>
              </a:rPr>
              <a:t>.</a:t>
            </a:r>
          </a:p>
          <a:p>
            <a:pPr algn="just">
              <a:lnSpc>
                <a:spcPct val="120000"/>
              </a:lnSpc>
            </a:pPr>
            <a:endParaRPr lang="es-ES" sz="1900" dirty="0" smtClean="0">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Responsabilidades materiales: </a:t>
            </a:r>
            <a:r>
              <a:rPr lang="es-ES" sz="1900" dirty="0" smtClean="0">
                <a:effectLst>
                  <a:outerShdw blurRad="38100" dist="38100" dir="2700000" algn="tl">
                    <a:srgbClr val="000000">
                      <a:alpha val="43137"/>
                    </a:srgbClr>
                  </a:outerShdw>
                </a:effectLst>
              </a:rPr>
              <a:t>Tiene que encontrar los costes mas bajos y la forma de optimizar los recursos</a:t>
            </a:r>
            <a:r>
              <a:rPr lang="es-ES" sz="1900" dirty="0" smtClean="0">
                <a:effectLst>
                  <a:outerShdw blurRad="38100" dist="38100" dir="2700000" algn="tl">
                    <a:srgbClr val="000000">
                      <a:alpha val="43137"/>
                    </a:srgbClr>
                  </a:outerShdw>
                </a:effectLst>
              </a:rPr>
              <a:t>.</a:t>
            </a:r>
          </a:p>
          <a:p>
            <a:pPr algn="just">
              <a:lnSpc>
                <a:spcPct val="120000"/>
              </a:lnSpc>
            </a:pPr>
            <a:endParaRPr lang="es-ES" sz="1900" dirty="0" smtClean="0">
              <a:effectLst>
                <a:outerShdw blurRad="38100" dist="38100" dir="2700000" algn="tl">
                  <a:srgbClr val="000000">
                    <a:alpha val="43137"/>
                  </a:srgbClr>
                </a:outerShdw>
              </a:effectLst>
            </a:endParaRPr>
          </a:p>
          <a:p>
            <a:pPr algn="just">
              <a:lnSpc>
                <a:spcPct val="120000"/>
              </a:lnSpc>
            </a:pPr>
            <a:r>
              <a:rPr lang="es-ES" sz="1900" b="1" dirty="0" smtClean="0">
                <a:solidFill>
                  <a:schemeClr val="accent1">
                    <a:lumMod val="75000"/>
                  </a:schemeClr>
                </a:solidFill>
                <a:effectLst>
                  <a:outerShdw blurRad="38100" dist="38100" dir="2700000" algn="tl">
                    <a:srgbClr val="000000">
                      <a:alpha val="43137"/>
                    </a:srgbClr>
                  </a:outerShdw>
                </a:effectLst>
              </a:rPr>
              <a:t>Relaciones internas y externas: </a:t>
            </a:r>
            <a:r>
              <a:rPr lang="es-ES" sz="1900" dirty="0" smtClean="0">
                <a:effectLst>
                  <a:outerShdw blurRad="38100" dist="38100" dir="2700000" algn="tl">
                    <a:srgbClr val="000000">
                      <a:alpha val="43137"/>
                    </a:srgbClr>
                  </a:outerShdw>
                </a:effectLst>
              </a:rPr>
              <a:t>Debe estar en contacto con el coordinador de arte para recibir y valorar económicamente sus proyectos así como acordar con el director general cuales serán las decisiones económicas que aplicarán; con respecto a las relaciones externas tiene contacto con hacienda.</a:t>
            </a:r>
          </a:p>
          <a:p>
            <a:endParaRPr lang="es-ES" dirty="0"/>
          </a:p>
        </p:txBody>
      </p:sp>
      <p:sp>
        <p:nvSpPr>
          <p:cNvPr id="4" name="3 Marcador de pie de página"/>
          <p:cNvSpPr>
            <a:spLocks noGrp="1"/>
          </p:cNvSpPr>
          <p:nvPr>
            <p:ph type="ftr" sz="quarter" idx="11"/>
          </p:nvPr>
        </p:nvSpPr>
        <p:spPr>
          <a:xfrm>
            <a:off x="4380072" y="6407944"/>
            <a:ext cx="290657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0"/>
            <a:ext cx="8229600" cy="1143000"/>
          </a:xfrm>
        </p:spPr>
        <p:txBody>
          <a:bodyPr/>
          <a:lstStyle/>
          <a:p>
            <a:pPr algn="ctr"/>
            <a:r>
              <a:rPr lang="es-ES" dirty="0" smtClean="0">
                <a:effectLst>
                  <a:outerShdw blurRad="38100" dist="38100" dir="2700000" algn="tl">
                    <a:srgbClr val="000000">
                      <a:alpha val="43137"/>
                    </a:srgbClr>
                  </a:outerShdw>
                </a:effectLst>
              </a:rPr>
              <a:t>CONTABLE</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857364"/>
            <a:ext cx="8686800" cy="4279602"/>
          </a:xfrm>
        </p:spPr>
        <p:txBody>
          <a:bodyPr>
            <a:normAutofit fontScale="92500" lnSpcReduction="20000"/>
          </a:bodyPr>
          <a:lstStyle/>
          <a:p>
            <a:pPr algn="just">
              <a:buNone/>
            </a:pPr>
            <a:r>
              <a:rPr lang="es-ES" sz="2000" dirty="0" smtClean="0"/>
              <a:t>	</a:t>
            </a:r>
            <a:endParaRPr lang="es-ES" sz="2000" dirty="0" smtClean="0">
              <a:solidFill>
                <a:schemeClr val="accent3">
                  <a:lumMod val="75000"/>
                </a:schemeClr>
              </a:solidFill>
              <a:effectLst>
                <a:outerShdw blurRad="38100" dist="38100" dir="2700000" algn="tl">
                  <a:srgbClr val="000000">
                    <a:alpha val="43137"/>
                  </a:srgbClr>
                </a:outerShdw>
              </a:effectLst>
            </a:endParaRPr>
          </a:p>
          <a:p>
            <a:pPr algn="just">
              <a:buNone/>
            </a:pPr>
            <a:endParaRPr lang="es-ES" sz="2000" dirty="0" smtClean="0">
              <a:effectLst>
                <a:outerShdw blurRad="38100" dist="38100" dir="2700000" algn="tl">
                  <a:srgbClr val="000000">
                    <a:alpha val="43137"/>
                  </a:srgbClr>
                </a:outerShdw>
              </a:effectLst>
            </a:endParaRPr>
          </a:p>
          <a:p>
            <a:pPr algn="just"/>
            <a:r>
              <a:rPr lang="es-ES" sz="2000" dirty="0" smtClean="0">
                <a:effectLst>
                  <a:outerShdw blurRad="38100" dist="38100" dir="2700000" algn="tl">
                    <a:srgbClr val="000000">
                      <a:alpha val="43137"/>
                    </a:srgbClr>
                  </a:outerShdw>
                </a:effectLst>
              </a:rPr>
              <a:t>El </a:t>
            </a:r>
            <a:r>
              <a:rPr lang="es-ES" sz="2000" b="1" dirty="0" smtClean="0">
                <a:solidFill>
                  <a:schemeClr val="accent3">
                    <a:lumMod val="75000"/>
                  </a:schemeClr>
                </a:solidFill>
                <a:effectLst>
                  <a:outerShdw blurRad="38100" dist="38100" dir="2700000" algn="tl">
                    <a:srgbClr val="000000">
                      <a:alpha val="43137"/>
                    </a:srgbClr>
                  </a:outerShdw>
                </a:effectLst>
              </a:rPr>
              <a:t>trabajo</a:t>
            </a:r>
            <a:r>
              <a:rPr lang="es-ES" sz="2000" dirty="0" smtClean="0">
                <a:effectLst>
                  <a:outerShdw blurRad="38100" dist="38100" dir="2700000" algn="tl">
                    <a:srgbClr val="000000">
                      <a:alpha val="43137"/>
                    </a:srgbClr>
                  </a:outerShdw>
                </a:effectLst>
              </a:rPr>
              <a:t> es </a:t>
            </a:r>
            <a:r>
              <a:rPr lang="es-ES" sz="2000" b="1" dirty="0" smtClean="0">
                <a:solidFill>
                  <a:schemeClr val="accent3">
                    <a:lumMod val="75000"/>
                  </a:schemeClr>
                </a:solidFill>
                <a:effectLst>
                  <a:outerShdw blurRad="38100" dist="38100" dir="2700000" algn="tl">
                    <a:srgbClr val="000000">
                      <a:alpha val="43137"/>
                    </a:srgbClr>
                  </a:outerShdw>
                </a:effectLst>
              </a:rPr>
              <a:t>conjunto</a:t>
            </a:r>
            <a:r>
              <a:rPr lang="es-ES" sz="2000" dirty="0" smtClean="0">
                <a:effectLst>
                  <a:outerShdw blurRad="38100" dist="38100" dir="2700000" algn="tl">
                    <a:srgbClr val="000000">
                      <a:alpha val="43137"/>
                    </a:srgbClr>
                  </a:outerShdw>
                </a:effectLst>
              </a:rPr>
              <a:t> y el resultado final depende de la labor de todos, si falla uno, el proyecto no se puede llevar a cabo.</a:t>
            </a:r>
          </a:p>
          <a:p>
            <a:pPr algn="just"/>
            <a:endParaRPr lang="es-ES" sz="2000" dirty="0" smtClean="0">
              <a:effectLst>
                <a:outerShdw blurRad="38100" dist="38100" dir="2700000" algn="tl">
                  <a:srgbClr val="000000">
                    <a:alpha val="43137"/>
                  </a:srgbClr>
                </a:outerShdw>
              </a:effectLst>
            </a:endParaRPr>
          </a:p>
          <a:p>
            <a:pPr algn="just"/>
            <a:r>
              <a:rPr lang="es-ES" sz="2000" dirty="0" smtClean="0">
                <a:effectLst>
                  <a:outerShdw blurRad="38100" dist="38100" dir="2700000" algn="tl">
                    <a:srgbClr val="000000">
                      <a:alpha val="43137"/>
                    </a:srgbClr>
                  </a:outerShdw>
                </a:effectLst>
              </a:rPr>
              <a:t>Hay </a:t>
            </a:r>
            <a:r>
              <a:rPr lang="es-ES" sz="2000" b="1" dirty="0" smtClean="0">
                <a:solidFill>
                  <a:schemeClr val="accent3">
                    <a:lumMod val="75000"/>
                  </a:schemeClr>
                </a:solidFill>
                <a:effectLst>
                  <a:outerShdw blurRad="38100" dist="38100" dir="2700000" algn="tl">
                    <a:srgbClr val="000000">
                      <a:alpha val="43137"/>
                    </a:srgbClr>
                  </a:outerShdw>
                </a:effectLst>
              </a:rPr>
              <a:t>flexibilidad</a:t>
            </a:r>
            <a:r>
              <a:rPr lang="es-ES" sz="2000" dirty="0" smtClean="0">
                <a:effectLst>
                  <a:outerShdw blurRad="38100" dist="38100" dir="2700000" algn="tl">
                    <a:srgbClr val="000000">
                      <a:alpha val="43137"/>
                    </a:srgbClr>
                  </a:outerShdw>
                </a:effectLst>
              </a:rPr>
              <a:t> entre los integrantes, no siempre se requiere la labor de todos ellos, pero a pesar de ello, siempre están disponibles como por ejemplo el fotógrafo.</a:t>
            </a:r>
          </a:p>
          <a:p>
            <a:pPr algn="just"/>
            <a:endParaRPr lang="es-ES" sz="2000" dirty="0" smtClean="0">
              <a:effectLst>
                <a:outerShdw blurRad="38100" dist="38100" dir="2700000" algn="tl">
                  <a:srgbClr val="000000">
                    <a:alpha val="43137"/>
                  </a:srgbClr>
                </a:outerShdw>
              </a:effectLst>
            </a:endParaRPr>
          </a:p>
          <a:p>
            <a:pPr algn="just"/>
            <a:r>
              <a:rPr lang="es-ES" sz="2000" dirty="0" smtClean="0">
                <a:effectLst>
                  <a:outerShdw blurRad="38100" dist="38100" dir="2700000" algn="tl">
                    <a:srgbClr val="000000">
                      <a:alpha val="43137"/>
                    </a:srgbClr>
                  </a:outerShdw>
                </a:effectLst>
              </a:rPr>
              <a:t>Cada trabajador realiza su tarea de la forma más </a:t>
            </a:r>
            <a:r>
              <a:rPr lang="es-ES" sz="2000" b="1" dirty="0" smtClean="0">
                <a:solidFill>
                  <a:schemeClr val="accent3">
                    <a:lumMod val="75000"/>
                  </a:schemeClr>
                </a:solidFill>
                <a:effectLst>
                  <a:outerShdw blurRad="38100" dist="38100" dir="2700000" algn="tl">
                    <a:srgbClr val="000000">
                      <a:alpha val="43137"/>
                    </a:srgbClr>
                  </a:outerShdw>
                </a:effectLst>
              </a:rPr>
              <a:t>eficiente</a:t>
            </a:r>
            <a:r>
              <a:rPr lang="es-ES" sz="2000" dirty="0" smtClean="0">
                <a:effectLst>
                  <a:outerShdw blurRad="38100" dist="38100" dir="2700000" algn="tl">
                    <a:srgbClr val="000000">
                      <a:alpha val="43137"/>
                    </a:srgbClr>
                  </a:outerShdw>
                </a:effectLst>
              </a:rPr>
              <a:t>, siendo el </a:t>
            </a:r>
            <a:r>
              <a:rPr lang="es-ES" sz="2000" b="1" dirty="0" smtClean="0">
                <a:solidFill>
                  <a:schemeClr val="accent3">
                    <a:lumMod val="75000"/>
                  </a:schemeClr>
                </a:solidFill>
                <a:effectLst>
                  <a:outerShdw blurRad="38100" dist="38100" dir="2700000" algn="tl">
                    <a:srgbClr val="000000">
                      <a:alpha val="43137"/>
                    </a:srgbClr>
                  </a:outerShdw>
                </a:effectLst>
              </a:rPr>
              <a:t>aprendizaje</a:t>
            </a:r>
            <a:r>
              <a:rPr lang="es-ES" sz="2000" dirty="0" smtClean="0">
                <a:effectLst>
                  <a:outerShdw blurRad="38100" dist="38100" dir="2700000" algn="tl">
                    <a:srgbClr val="000000">
                      <a:alpha val="43137"/>
                    </a:srgbClr>
                  </a:outerShdw>
                </a:effectLst>
              </a:rPr>
              <a:t> una característica en común (asistencia a cursos). </a:t>
            </a:r>
          </a:p>
          <a:p>
            <a:pPr algn="just"/>
            <a:endParaRPr lang="es-ES" sz="2000" dirty="0" smtClean="0">
              <a:effectLst>
                <a:outerShdw blurRad="38100" dist="38100" dir="2700000" algn="tl">
                  <a:srgbClr val="000000">
                    <a:alpha val="43137"/>
                  </a:srgbClr>
                </a:outerShdw>
              </a:effectLst>
            </a:endParaRPr>
          </a:p>
          <a:p>
            <a:pPr algn="just"/>
            <a:r>
              <a:rPr lang="es-ES" sz="2000" dirty="0" smtClean="0">
                <a:effectLst>
                  <a:outerShdw blurRad="38100" dist="38100" dir="2700000" algn="tl">
                    <a:srgbClr val="000000">
                      <a:alpha val="43137"/>
                    </a:srgbClr>
                  </a:outerShdw>
                </a:effectLst>
              </a:rPr>
              <a:t>El jefe está </a:t>
            </a:r>
            <a:r>
              <a:rPr lang="es-ES" sz="2000" b="1" dirty="0" smtClean="0">
                <a:solidFill>
                  <a:schemeClr val="accent3">
                    <a:lumMod val="75000"/>
                  </a:schemeClr>
                </a:solidFill>
                <a:effectLst>
                  <a:outerShdw blurRad="38100" dist="38100" dir="2700000" algn="tl">
                    <a:srgbClr val="000000">
                      <a:alpha val="43137"/>
                    </a:srgbClr>
                  </a:outerShdw>
                </a:effectLst>
              </a:rPr>
              <a:t>abierto a</a:t>
            </a:r>
            <a:r>
              <a:rPr lang="es-ES" sz="2000" dirty="0" smtClean="0">
                <a:effectLst>
                  <a:outerShdw blurRad="38100" dist="38100" dir="2700000" algn="tl">
                    <a:srgbClr val="000000">
                      <a:alpha val="43137"/>
                    </a:srgbClr>
                  </a:outerShdw>
                </a:effectLst>
              </a:rPr>
              <a:t> las </a:t>
            </a:r>
            <a:r>
              <a:rPr lang="es-ES" sz="2000" b="1" dirty="0" smtClean="0">
                <a:solidFill>
                  <a:schemeClr val="accent3">
                    <a:lumMod val="75000"/>
                  </a:schemeClr>
                </a:solidFill>
                <a:effectLst>
                  <a:outerShdw blurRad="38100" dist="38100" dir="2700000" algn="tl">
                    <a:srgbClr val="000000">
                      <a:alpha val="43137"/>
                    </a:srgbClr>
                  </a:outerShdw>
                </a:effectLst>
              </a:rPr>
              <a:t>sugerencias</a:t>
            </a:r>
            <a:r>
              <a:rPr lang="es-ES" sz="2000" dirty="0" smtClean="0">
                <a:effectLst>
                  <a:outerShdw blurRad="38100" dist="38100" dir="2700000" algn="tl">
                    <a:srgbClr val="000000">
                      <a:alpha val="43137"/>
                    </a:srgbClr>
                  </a:outerShdw>
                </a:effectLst>
              </a:rPr>
              <a:t> de los demás a la hora de realizar el trabajo y resolver problemas aunque teniendo en cuenta su autoridad para lograr los objetivos marcados.</a:t>
            </a:r>
          </a:p>
          <a:p>
            <a:pPr algn="just"/>
            <a:endParaRPr lang="es-ES" sz="2400" dirty="0" smtClean="0"/>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effectLst>
                  <a:outerShdw blurRad="38100" dist="38100" dir="2700000" algn="tl">
                    <a:srgbClr val="000000">
                      <a:alpha val="43137"/>
                    </a:srgbClr>
                  </a:outerShdw>
                </a:effectLst>
              </a:rPr>
              <a:t>ANÁLISIS DE LA CULTURA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6146" name="Picture 2" descr="C:\Documents and Settings\jose joaquin\Escritorio\atenea1.png"/>
          <p:cNvPicPr>
            <a:picLocks noChangeAspect="1" noChangeArrowheads="1"/>
          </p:cNvPicPr>
          <p:nvPr/>
        </p:nvPicPr>
        <p:blipFill>
          <a:blip r:embed="rId3"/>
          <a:srcRect/>
          <a:stretch>
            <a:fillRect/>
          </a:stretch>
        </p:blipFill>
        <p:spPr bwMode="auto">
          <a:xfrm>
            <a:off x="2285984" y="2071678"/>
            <a:ext cx="4548186" cy="4548186"/>
          </a:xfrm>
          <a:prstGeom prst="rect">
            <a:avLst/>
          </a:prstGeom>
          <a:noFill/>
        </p:spPr>
      </p:pic>
      <p:sp>
        <p:nvSpPr>
          <p:cNvPr id="7" name="6 CuadroTexto"/>
          <p:cNvSpPr txBox="1"/>
          <p:nvPr/>
        </p:nvSpPr>
        <p:spPr>
          <a:xfrm>
            <a:off x="357158" y="1357298"/>
            <a:ext cx="8358246" cy="677108"/>
          </a:xfrm>
          <a:prstGeom prst="rect">
            <a:avLst/>
          </a:prstGeom>
          <a:noFill/>
        </p:spPr>
        <p:txBody>
          <a:bodyPr wrap="square" rtlCol="0">
            <a:spAutoFit/>
          </a:bodyPr>
          <a:lstStyle/>
          <a:p>
            <a:pPr algn="just"/>
            <a:r>
              <a:rPr lang="es-ES" dirty="0" smtClean="0">
                <a:effectLst>
                  <a:outerShdw blurRad="38100" dist="38100" dir="2700000" algn="tl">
                    <a:srgbClr val="000000">
                      <a:alpha val="43137"/>
                    </a:srgbClr>
                  </a:outerShdw>
                </a:effectLst>
              </a:rPr>
              <a:t>En </a:t>
            </a:r>
            <a:r>
              <a:rPr lang="es-ES" dirty="0" smtClean="0">
                <a:effectLst>
                  <a:outerShdw blurRad="38100" dist="38100" dir="2700000" algn="tl">
                    <a:srgbClr val="000000">
                      <a:alpha val="43137"/>
                    </a:srgbClr>
                  </a:outerShdw>
                </a:effectLst>
              </a:rPr>
              <a:t>ELIKOS nos </a:t>
            </a:r>
            <a:r>
              <a:rPr lang="es-ES" sz="1900" dirty="0" smtClean="0">
                <a:effectLst>
                  <a:outerShdw blurRad="38100" dist="38100" dir="2700000" algn="tl">
                    <a:srgbClr val="000000">
                      <a:alpha val="43137"/>
                    </a:srgbClr>
                  </a:outerShdw>
                </a:effectLst>
              </a:rPr>
              <a:t>encontramos, según la tipología de Handy, estamos ante la cultura </a:t>
            </a:r>
            <a:r>
              <a:rPr lang="es-ES" sz="1900" b="1" dirty="0" smtClean="0">
                <a:solidFill>
                  <a:schemeClr val="accent3">
                    <a:lumMod val="75000"/>
                  </a:schemeClr>
                </a:solidFill>
                <a:effectLst>
                  <a:outerShdw blurRad="38100" dist="38100" dir="2700000" algn="tl">
                    <a:srgbClr val="000000">
                      <a:alpha val="43137"/>
                    </a:srgbClr>
                  </a:outerShdw>
                </a:effectLst>
              </a:rPr>
              <a:t>Atenea (</a:t>
            </a:r>
            <a:r>
              <a:rPr lang="es-ES" b="1" dirty="0" smtClean="0">
                <a:solidFill>
                  <a:schemeClr val="accent3">
                    <a:lumMod val="75000"/>
                  </a:schemeClr>
                </a:solidFill>
                <a:effectLst>
                  <a:outerShdw blurRad="38100" dist="38100" dir="2700000" algn="tl">
                    <a:srgbClr val="000000">
                      <a:alpha val="43137"/>
                    </a:srgbClr>
                  </a:outerShdw>
                </a:effectLst>
              </a:rPr>
              <a:t>clan) </a:t>
            </a:r>
            <a:r>
              <a:rPr lang="es-ES" dirty="0" smtClean="0">
                <a:solidFill>
                  <a:schemeClr val="accent3">
                    <a:lumMod val="75000"/>
                  </a:schemeClr>
                </a:solidFill>
                <a:effectLst>
                  <a:outerShdw blurRad="38100" dist="38100" dir="2700000" algn="tl">
                    <a:srgbClr val="000000">
                      <a:alpha val="43137"/>
                    </a:srgbClr>
                  </a:outerShdw>
                </a:effectLst>
              </a:rPr>
              <a:t>por:</a:t>
            </a:r>
            <a:endParaRPr lang="es-E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par>
                          <p:cTn id="8" fill="hold">
                            <p:stCondLst>
                              <p:cond delay="2000"/>
                            </p:stCondLst>
                            <p:childTnLst>
                              <p:par>
                                <p:cTn id="9" presetID="35" presetClass="entr" presetSubtype="0"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anim calcmode="lin" valueType="num">
                                      <p:cBhvr>
                                        <p:cTn id="12" dur="2000" fill="hold"/>
                                        <p:tgtEl>
                                          <p:spTgt spid="6146"/>
                                        </p:tgtEl>
                                        <p:attrNameLst>
                                          <p:attrName>style.rotation</p:attrName>
                                        </p:attrNameLst>
                                      </p:cBhvr>
                                      <p:tavLst>
                                        <p:tav tm="0">
                                          <p:val>
                                            <p:fltVal val="720"/>
                                          </p:val>
                                        </p:tav>
                                        <p:tav tm="100000">
                                          <p:val>
                                            <p:fltVal val="0"/>
                                          </p:val>
                                        </p:tav>
                                      </p:tavLst>
                                    </p:anim>
                                    <p:anim calcmode="lin" valueType="num">
                                      <p:cBhvr>
                                        <p:cTn id="13" dur="2000" fill="hold"/>
                                        <p:tgtEl>
                                          <p:spTgt spid="6146"/>
                                        </p:tgtEl>
                                        <p:attrNameLst>
                                          <p:attrName>ppt_h</p:attrName>
                                        </p:attrNameLst>
                                      </p:cBhvr>
                                      <p:tavLst>
                                        <p:tav tm="0">
                                          <p:val>
                                            <p:fltVal val="0"/>
                                          </p:val>
                                        </p:tav>
                                        <p:tav tm="100000">
                                          <p:val>
                                            <p:strVal val="#ppt_h"/>
                                          </p:val>
                                        </p:tav>
                                      </p:tavLst>
                                    </p:anim>
                                    <p:anim calcmode="lin" valueType="num">
                                      <p:cBhvr>
                                        <p:cTn id="14" dur="2000" fill="hold"/>
                                        <p:tgtEl>
                                          <p:spTgt spid="6146"/>
                                        </p:tgtEl>
                                        <p:attrNameLst>
                                          <p:attrName>ppt_w</p:attrName>
                                        </p:attrNameLst>
                                      </p:cBhvr>
                                      <p:tavLst>
                                        <p:tav tm="0">
                                          <p:val>
                                            <p:fltVal val="0"/>
                                          </p:val>
                                        </p:tav>
                                        <p:tav tm="100000">
                                          <p:val>
                                            <p:strVal val="#ppt_w"/>
                                          </p:val>
                                        </p:tav>
                                      </p:tavLst>
                                    </p:anim>
                                  </p:childTnLst>
                                </p:cTn>
                              </p:par>
                            </p:childTnLst>
                          </p:cTn>
                        </p:par>
                        <p:par>
                          <p:cTn id="15" fill="hold">
                            <p:stCondLst>
                              <p:cond delay="4000"/>
                            </p:stCondLst>
                            <p:childTnLst>
                              <p:par>
                                <p:cTn id="16" presetID="34" presetClass="exit" presetSubtype="0" fill="hold" nodeType="afterEffect">
                                  <p:stCondLst>
                                    <p:cond delay="3000"/>
                                  </p:stCondLst>
                                  <p:childTnLst>
                                    <p:anim from="(ppt_x)" to="(ppt_x+1)" calcmode="lin" valueType="num">
                                      <p:cBhvr>
                                        <p:cTn id="17" dur="1000">
                                          <p:stCondLst>
                                            <p:cond delay="0"/>
                                          </p:stCondLst>
                                        </p:cTn>
                                        <p:tgtEl>
                                          <p:spTgt spid="6146"/>
                                        </p:tgtEl>
                                        <p:attrNameLst>
                                          <p:attrName>ppt_x</p:attrName>
                                        </p:attrNameLst>
                                      </p:cBhvr>
                                    </p:anim>
                                    <p:anim from="0" to="-1.0" calcmode="lin" valueType="num">
                                      <p:cBhvr>
                                        <p:cTn id="18" dur="200" accel="50000">
                                          <p:stCondLst>
                                            <p:cond delay="0"/>
                                          </p:stCondLst>
                                        </p:cTn>
                                        <p:tgtEl>
                                          <p:spTgt spid="6146"/>
                                        </p:tgtEl>
                                        <p:attrNameLst>
                                          <p:attrName>xshear</p:attrName>
                                        </p:attrNameLst>
                                      </p:cBhvr>
                                    </p:anim>
                                    <p:set>
                                      <p:cBhvr>
                                        <p:cTn id="19" dur="800">
                                          <p:stCondLst>
                                            <p:cond delay="200"/>
                                          </p:stCondLst>
                                        </p:cTn>
                                        <p:tgtEl>
                                          <p:spTgt spid="6146"/>
                                        </p:tgtEl>
                                        <p:attrNameLst>
                                          <p:attrName>xshear</p:attrName>
                                        </p:attrNameLst>
                                      </p:cBhvr>
                                      <p:to>
                                        <p:strVal val="-1.0"/>
                                      </p:to>
                                    </p:set>
                                    <p:set>
                                      <p:cBhvr>
                                        <p:cTn id="20" dur="1" fill="hold">
                                          <p:stCondLst>
                                            <p:cond delay="999"/>
                                          </p:stCondLst>
                                        </p:cTn>
                                        <p:tgtEl>
                                          <p:spTgt spid="6146"/>
                                        </p:tgtEl>
                                        <p:attrNameLst>
                                          <p:attrName>style.visibility</p:attrName>
                                        </p:attrNameLst>
                                      </p:cBhvr>
                                      <p:to>
                                        <p:strVal val="hidden"/>
                                      </p:to>
                                    </p:set>
                                  </p:childTnLst>
                                </p:cTn>
                              </p:par>
                            </p:childTnLst>
                          </p:cTn>
                        </p:par>
                        <p:par>
                          <p:cTn id="21" fill="hold">
                            <p:stCondLst>
                              <p:cond delay="8000"/>
                            </p:stCondLst>
                            <p:childTnLst>
                              <p:par>
                                <p:cTn id="22" presetID="10" presetClass="entr" presetSubtype="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2000"/>
                                        <p:tgtEl>
                                          <p:spTgt spid="3">
                                            <p:txEl>
                                              <p:pRg st="0" end="0"/>
                                            </p:txEl>
                                          </p:spTgt>
                                        </p:tgtEl>
                                      </p:cBhvr>
                                    </p:animEffect>
                                  </p:childTnLst>
                                </p:cTn>
                              </p:par>
                            </p:childTnLst>
                          </p:cTn>
                        </p:par>
                        <p:par>
                          <p:cTn id="25" fill="hold">
                            <p:stCondLst>
                              <p:cond delay="10000"/>
                            </p:stCondLst>
                            <p:childTnLst>
                              <p:par>
                                <p:cTn id="26" presetID="10"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childTnLst>
                                </p:cTn>
                              </p:par>
                            </p:childTnLst>
                          </p:cTn>
                        </p:par>
                        <p:par>
                          <p:cTn id="29" fill="hold">
                            <p:stCondLst>
                              <p:cond delay="12000"/>
                            </p:stCondLst>
                            <p:childTnLst>
                              <p:par>
                                <p:cTn id="30" presetID="10" presetClass="entr" presetSubtype="0"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par>
                          <p:cTn id="33" fill="hold">
                            <p:stCondLst>
                              <p:cond delay="14000"/>
                            </p:stCondLst>
                            <p:childTnLst>
                              <p:par>
                                <p:cTn id="34" presetID="10" presetClass="entr" presetSubtype="0" fill="hold" grpId="0" nodeType="after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2000"/>
                                        <p:tgtEl>
                                          <p:spTgt spid="3">
                                            <p:txEl>
                                              <p:pRg st="6" end="6"/>
                                            </p:txEl>
                                          </p:spTgt>
                                        </p:tgtEl>
                                      </p:cBhvr>
                                    </p:animEffect>
                                  </p:childTnLst>
                                </p:cTn>
                              </p:par>
                            </p:childTnLst>
                          </p:cTn>
                        </p:par>
                        <p:par>
                          <p:cTn id="37" fill="hold">
                            <p:stCondLst>
                              <p:cond delay="16000"/>
                            </p:stCondLst>
                            <p:childTnLst>
                              <p:par>
                                <p:cTn id="38" presetID="10" presetClass="entr" presetSubtype="0" fill="hold" grpId="0"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7"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effectLst>
                  <a:outerShdw blurRad="38100" dist="38100" dir="2700000" algn="tl">
                    <a:srgbClr val="000000">
                      <a:alpha val="43137"/>
                    </a:srgbClr>
                  </a:outerShdw>
                </a:effectLst>
              </a:rPr>
              <a:t>ANÁLISIS ESTRUCTURAL</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2" name="11 Elipse"/>
          <p:cNvSpPr/>
          <p:nvPr/>
        </p:nvSpPr>
        <p:spPr>
          <a:xfrm rot="3553953">
            <a:off x="4979070" y="1501562"/>
            <a:ext cx="2313252" cy="143108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dirty="0"/>
          </a:p>
        </p:txBody>
      </p:sp>
      <p:sp>
        <p:nvSpPr>
          <p:cNvPr id="16" name="15 CuadroTexto"/>
          <p:cNvSpPr txBox="1"/>
          <p:nvPr/>
        </p:nvSpPr>
        <p:spPr>
          <a:xfrm>
            <a:off x="5643570" y="2357430"/>
            <a:ext cx="1071570" cy="369332"/>
          </a:xfrm>
          <a:prstGeom prst="rect">
            <a:avLst/>
          </a:prstGeom>
          <a:noFill/>
        </p:spPr>
        <p:txBody>
          <a:bodyPr wrap="square" rtlCol="0">
            <a:spAutoFit/>
          </a:bodyPr>
          <a:lstStyle/>
          <a:p>
            <a:r>
              <a:rPr lang="es-ES" dirty="0" smtClean="0"/>
              <a:t>RR PP</a:t>
            </a:r>
            <a:endParaRPr lang="es-ES" dirty="0"/>
          </a:p>
        </p:txBody>
      </p:sp>
      <p:sp>
        <p:nvSpPr>
          <p:cNvPr id="17" name="16 CuadroTexto"/>
          <p:cNvSpPr txBox="1"/>
          <p:nvPr/>
        </p:nvSpPr>
        <p:spPr>
          <a:xfrm>
            <a:off x="5357818" y="1714488"/>
            <a:ext cx="1357322" cy="369332"/>
          </a:xfrm>
          <a:prstGeom prst="rect">
            <a:avLst/>
          </a:prstGeom>
          <a:noFill/>
        </p:spPr>
        <p:txBody>
          <a:bodyPr wrap="square" rtlCol="0">
            <a:spAutoFit/>
          </a:bodyPr>
          <a:lstStyle/>
          <a:p>
            <a:r>
              <a:rPr lang="es-ES" dirty="0" smtClean="0"/>
              <a:t>Secretaria</a:t>
            </a:r>
            <a:endParaRPr lang="es-ES" dirty="0"/>
          </a:p>
        </p:txBody>
      </p:sp>
      <p:grpSp>
        <p:nvGrpSpPr>
          <p:cNvPr id="18" name="17 Grupo"/>
          <p:cNvGrpSpPr/>
          <p:nvPr/>
        </p:nvGrpSpPr>
        <p:grpSpPr>
          <a:xfrm>
            <a:off x="3428992" y="785794"/>
            <a:ext cx="1918699" cy="2355841"/>
            <a:chOff x="2451622" y="0"/>
            <a:chExt cx="1918699" cy="2355841"/>
          </a:xfrm>
          <a:scene3d>
            <a:camera prst="orthographicFront"/>
            <a:lightRig rig="flat" dir="t"/>
          </a:scene3d>
        </p:grpSpPr>
        <p:sp>
          <p:nvSpPr>
            <p:cNvPr id="19" name="18 Trapecio"/>
            <p:cNvSpPr/>
            <p:nvPr/>
          </p:nvSpPr>
          <p:spPr>
            <a:xfrm>
              <a:off x="2451622" y="0"/>
              <a:ext cx="1918699" cy="2355841"/>
            </a:xfrm>
            <a:prstGeom prst="trapezoid">
              <a:avLst>
                <a:gd name="adj" fmla="val 82448"/>
              </a:avLst>
            </a:prstGeom>
            <a:sp3d prstMaterial="dkEdge">
              <a:bevelT w="8200" h="38100"/>
            </a:sp3d>
          </p:spPr>
          <p:style>
            <a:lnRef idx="0">
              <a:schemeClr val="lt1">
                <a:hueOff val="0"/>
                <a:satOff val="0"/>
                <a:lumOff val="0"/>
                <a:alphaOff val="0"/>
              </a:schemeClr>
            </a:lnRef>
            <a:fillRef idx="2">
              <a:schemeClr val="accent1">
                <a:alpha val="90000"/>
                <a:hueOff val="0"/>
                <a:satOff val="0"/>
                <a:lumOff val="0"/>
                <a:alphaOff val="0"/>
              </a:schemeClr>
            </a:fillRef>
            <a:effectRef idx="1">
              <a:schemeClr val="accent1">
                <a:alpha val="90000"/>
                <a:hueOff val="0"/>
                <a:satOff val="0"/>
                <a:lumOff val="0"/>
                <a:alphaOff val="0"/>
              </a:schemeClr>
            </a:effectRef>
            <a:fontRef idx="minor">
              <a:schemeClr val="dk1"/>
            </a:fontRef>
          </p:style>
        </p:sp>
        <p:sp>
          <p:nvSpPr>
            <p:cNvPr id="20" name="Trapecio 4"/>
            <p:cNvSpPr/>
            <p:nvPr/>
          </p:nvSpPr>
          <p:spPr>
            <a:xfrm>
              <a:off x="2451622" y="0"/>
              <a:ext cx="1918699" cy="235584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D.G</a:t>
              </a:r>
            </a:p>
            <a:p>
              <a:pPr lvl="0" algn="ctr" defTabSz="711200">
                <a:lnSpc>
                  <a:spcPct val="90000"/>
                </a:lnSpc>
                <a:spcBef>
                  <a:spcPct val="0"/>
                </a:spcBef>
                <a:spcAft>
                  <a:spcPct val="35000"/>
                </a:spcAft>
              </a:pPr>
              <a:endParaRPr lang="es-ES" sz="1600" kern="1200" dirty="0" smtClean="0"/>
            </a:p>
            <a:p>
              <a:pPr lvl="0" algn="ctr" defTabSz="711200">
                <a:lnSpc>
                  <a:spcPct val="90000"/>
                </a:lnSpc>
                <a:spcBef>
                  <a:spcPct val="0"/>
                </a:spcBef>
                <a:spcAft>
                  <a:spcPct val="35000"/>
                </a:spcAft>
              </a:pPr>
              <a:r>
                <a:rPr lang="es-ES" sz="1600" kern="1200" dirty="0" smtClean="0"/>
                <a:t>Coord. Arte</a:t>
              </a:r>
              <a:endParaRPr lang="es-ES" sz="1600" kern="1200" dirty="0"/>
            </a:p>
          </p:txBody>
        </p:sp>
      </p:grpSp>
      <p:grpSp>
        <p:nvGrpSpPr>
          <p:cNvPr id="21" name="20 Grupo"/>
          <p:cNvGrpSpPr/>
          <p:nvPr/>
        </p:nvGrpSpPr>
        <p:grpSpPr>
          <a:xfrm>
            <a:off x="2214546" y="3133494"/>
            <a:ext cx="4328262" cy="1704758"/>
            <a:chOff x="832298" y="2957311"/>
            <a:chExt cx="4328262" cy="1704758"/>
          </a:xfrm>
          <a:scene3d>
            <a:camera prst="orthographicFront"/>
            <a:lightRig rig="flat" dir="t"/>
          </a:scene3d>
        </p:grpSpPr>
        <p:sp>
          <p:nvSpPr>
            <p:cNvPr id="22" name="21 Trapecio"/>
            <p:cNvSpPr/>
            <p:nvPr/>
          </p:nvSpPr>
          <p:spPr>
            <a:xfrm>
              <a:off x="832298" y="2957311"/>
              <a:ext cx="4328262" cy="1695004"/>
            </a:xfrm>
            <a:prstGeom prst="trapezoid">
              <a:avLst>
                <a:gd name="adj" fmla="val 67150"/>
              </a:avLst>
            </a:prstGeom>
            <a:sp3d prstMaterial="dkEdge">
              <a:bevelT w="8200" h="38100"/>
            </a:sp3d>
          </p:spPr>
          <p:style>
            <a:lnRef idx="0">
              <a:schemeClr val="lt1">
                <a:hueOff val="0"/>
                <a:satOff val="0"/>
                <a:lumOff val="0"/>
                <a:alphaOff val="0"/>
              </a:schemeClr>
            </a:lnRef>
            <a:fillRef idx="2">
              <a:schemeClr val="accent1">
                <a:alpha val="90000"/>
                <a:hueOff val="0"/>
                <a:satOff val="0"/>
                <a:lumOff val="0"/>
                <a:alphaOff val="-20000"/>
              </a:schemeClr>
            </a:fillRef>
            <a:effectRef idx="1">
              <a:schemeClr val="accent1">
                <a:alpha val="90000"/>
                <a:hueOff val="0"/>
                <a:satOff val="0"/>
                <a:lumOff val="0"/>
                <a:alphaOff val="-20000"/>
              </a:schemeClr>
            </a:effectRef>
            <a:fontRef idx="minor">
              <a:schemeClr val="dk1"/>
            </a:fontRef>
          </p:style>
        </p:sp>
        <p:sp>
          <p:nvSpPr>
            <p:cNvPr id="23" name="Trapecio 4"/>
            <p:cNvSpPr/>
            <p:nvPr/>
          </p:nvSpPr>
          <p:spPr>
            <a:xfrm>
              <a:off x="1689554" y="2967065"/>
              <a:ext cx="2813370" cy="169500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Jefe  Diseño      Jefe Gráfico</a:t>
              </a:r>
            </a:p>
          </p:txBody>
        </p:sp>
      </p:grpSp>
      <p:grpSp>
        <p:nvGrpSpPr>
          <p:cNvPr id="24" name="23 Grupo"/>
          <p:cNvGrpSpPr/>
          <p:nvPr/>
        </p:nvGrpSpPr>
        <p:grpSpPr>
          <a:xfrm>
            <a:off x="1071538" y="4857760"/>
            <a:ext cx="6619900" cy="878375"/>
            <a:chOff x="0" y="4050846"/>
            <a:chExt cx="6619900" cy="878375"/>
          </a:xfrm>
          <a:scene3d>
            <a:camera prst="orthographicFront"/>
            <a:lightRig rig="flat" dir="t"/>
          </a:scene3d>
        </p:grpSpPr>
        <p:sp>
          <p:nvSpPr>
            <p:cNvPr id="25" name="24 Trapecio"/>
            <p:cNvSpPr/>
            <p:nvPr/>
          </p:nvSpPr>
          <p:spPr>
            <a:xfrm>
              <a:off x="0" y="4050846"/>
              <a:ext cx="6619900" cy="878375"/>
            </a:xfrm>
            <a:prstGeom prst="trapezoid">
              <a:avLst>
                <a:gd name="adj" fmla="val 67150"/>
              </a:avLst>
            </a:prstGeom>
            <a:sp3d prstMaterial="dkEdge">
              <a:bevelT w="8200" h="38100"/>
            </a:sp3d>
          </p:spPr>
          <p:style>
            <a:lnRef idx="0">
              <a:schemeClr val="lt1">
                <a:hueOff val="0"/>
                <a:satOff val="0"/>
                <a:lumOff val="0"/>
                <a:alphaOff val="0"/>
              </a:schemeClr>
            </a:lnRef>
            <a:fillRef idx="2">
              <a:schemeClr val="accent1">
                <a:alpha val="90000"/>
                <a:hueOff val="0"/>
                <a:satOff val="0"/>
                <a:lumOff val="0"/>
                <a:alphaOff val="-40000"/>
              </a:schemeClr>
            </a:fillRef>
            <a:effectRef idx="1">
              <a:schemeClr val="accent1">
                <a:alpha val="90000"/>
                <a:hueOff val="0"/>
                <a:satOff val="0"/>
                <a:lumOff val="0"/>
                <a:alphaOff val="-40000"/>
              </a:schemeClr>
            </a:effectRef>
            <a:fontRef idx="minor">
              <a:schemeClr val="dk1"/>
            </a:fontRef>
          </p:style>
        </p:sp>
        <p:sp>
          <p:nvSpPr>
            <p:cNvPr id="26" name="Trapecio 4"/>
            <p:cNvSpPr/>
            <p:nvPr/>
          </p:nvSpPr>
          <p:spPr>
            <a:xfrm>
              <a:off x="1158482" y="4050846"/>
              <a:ext cx="4302935" cy="87837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Diseñador   Ilustrador  Fotógrafo  Contable</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8" presetClass="entr" presetSubtype="0" accel="5000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1000" fill="hold"/>
                                        <p:tgtEl>
                                          <p:spTgt spid="18"/>
                                        </p:tgtEl>
                                        <p:attrNameLst>
                                          <p:attrName>ppt_x</p:attrName>
                                        </p:attrNameLst>
                                      </p:cBhvr>
                                      <p:tavLst>
                                        <p:tav tm="0">
                                          <p:val>
                                            <p:fltVal val="-1"/>
                                          </p:val>
                                        </p:tav>
                                        <p:tav tm="50000">
                                          <p:val>
                                            <p:fltVal val="0.95"/>
                                          </p:val>
                                        </p:tav>
                                        <p:tav tm="100000">
                                          <p:val>
                                            <p:strVal val="#ppt_x"/>
                                          </p:val>
                                        </p:tav>
                                      </p:tavLst>
                                    </p:anim>
                                    <p:anim calcmode="lin" valueType="num">
                                      <p:cBhvr>
                                        <p:cTn id="20" dur="1000" fill="hold"/>
                                        <p:tgtEl>
                                          <p:spTgt spid="18"/>
                                        </p:tgtEl>
                                        <p:attrNameLst>
                                          <p:attrName>ppt_y</p:attrName>
                                        </p:attrNameLst>
                                      </p:cBhvr>
                                      <p:tavLst>
                                        <p:tav tm="0">
                                          <p:val>
                                            <p:strVal val="#ppt_y"/>
                                          </p:val>
                                        </p:tav>
                                        <p:tav tm="100000">
                                          <p:val>
                                            <p:strVal val="#ppt_y"/>
                                          </p:val>
                                        </p:tav>
                                      </p:tavLst>
                                    </p:anim>
                                    <p:animEffect transition="in" filter="fade">
                                      <p:cBhvr>
                                        <p:cTn id="21" dur="1000"/>
                                        <p:tgtEl>
                                          <p:spTgt spid="18"/>
                                        </p:tgtEl>
                                      </p:cBhvr>
                                    </p:animEffect>
                                  </p:childTnLst>
                                </p:cTn>
                              </p:par>
                            </p:childTnLst>
                          </p:cTn>
                        </p:par>
                        <p:par>
                          <p:cTn id="22" fill="hold">
                            <p:stCondLst>
                              <p:cond delay="2500"/>
                            </p:stCondLst>
                            <p:childTnLst>
                              <p:par>
                                <p:cTn id="23" presetID="26"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80">
                                          <p:stCondLst>
                                            <p:cond delay="0"/>
                                          </p:stCondLst>
                                        </p:cTn>
                                        <p:tgtEl>
                                          <p:spTgt spid="12"/>
                                        </p:tgtEl>
                                      </p:cBhvr>
                                    </p:animEffect>
                                    <p:anim calcmode="lin" valueType="num">
                                      <p:cBhvr>
                                        <p:cTn id="2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1" dur="26">
                                          <p:stCondLst>
                                            <p:cond delay="650"/>
                                          </p:stCondLst>
                                        </p:cTn>
                                        <p:tgtEl>
                                          <p:spTgt spid="12"/>
                                        </p:tgtEl>
                                      </p:cBhvr>
                                      <p:to x="100000" y="60000"/>
                                    </p:animScale>
                                    <p:animScale>
                                      <p:cBhvr>
                                        <p:cTn id="32" dur="166" decel="50000">
                                          <p:stCondLst>
                                            <p:cond delay="676"/>
                                          </p:stCondLst>
                                        </p:cTn>
                                        <p:tgtEl>
                                          <p:spTgt spid="12"/>
                                        </p:tgtEl>
                                      </p:cBhvr>
                                      <p:to x="100000" y="100000"/>
                                    </p:animScale>
                                    <p:animScale>
                                      <p:cBhvr>
                                        <p:cTn id="33" dur="26">
                                          <p:stCondLst>
                                            <p:cond delay="1312"/>
                                          </p:stCondLst>
                                        </p:cTn>
                                        <p:tgtEl>
                                          <p:spTgt spid="12"/>
                                        </p:tgtEl>
                                      </p:cBhvr>
                                      <p:to x="100000" y="80000"/>
                                    </p:animScale>
                                    <p:animScale>
                                      <p:cBhvr>
                                        <p:cTn id="34" dur="166" decel="50000">
                                          <p:stCondLst>
                                            <p:cond delay="1338"/>
                                          </p:stCondLst>
                                        </p:cTn>
                                        <p:tgtEl>
                                          <p:spTgt spid="12"/>
                                        </p:tgtEl>
                                      </p:cBhvr>
                                      <p:to x="100000" y="100000"/>
                                    </p:animScale>
                                    <p:animScale>
                                      <p:cBhvr>
                                        <p:cTn id="35" dur="26">
                                          <p:stCondLst>
                                            <p:cond delay="1642"/>
                                          </p:stCondLst>
                                        </p:cTn>
                                        <p:tgtEl>
                                          <p:spTgt spid="12"/>
                                        </p:tgtEl>
                                      </p:cBhvr>
                                      <p:to x="100000" y="90000"/>
                                    </p:animScale>
                                    <p:animScale>
                                      <p:cBhvr>
                                        <p:cTn id="36" dur="166" decel="50000">
                                          <p:stCondLst>
                                            <p:cond delay="1668"/>
                                          </p:stCondLst>
                                        </p:cTn>
                                        <p:tgtEl>
                                          <p:spTgt spid="12"/>
                                        </p:tgtEl>
                                      </p:cBhvr>
                                      <p:to x="100000" y="100000"/>
                                    </p:animScale>
                                    <p:animScale>
                                      <p:cBhvr>
                                        <p:cTn id="37" dur="26">
                                          <p:stCondLst>
                                            <p:cond delay="1808"/>
                                          </p:stCondLst>
                                        </p:cTn>
                                        <p:tgtEl>
                                          <p:spTgt spid="12"/>
                                        </p:tgtEl>
                                      </p:cBhvr>
                                      <p:to x="100000" y="95000"/>
                                    </p:animScale>
                                    <p:animScale>
                                      <p:cBhvr>
                                        <p:cTn id="38" dur="166" decel="50000">
                                          <p:stCondLst>
                                            <p:cond delay="1834"/>
                                          </p:stCondLst>
                                        </p:cTn>
                                        <p:tgtEl>
                                          <p:spTgt spid="12"/>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16">
                                            <p:txEl>
                                              <p:pRg st="0" end="0"/>
                                            </p:txEl>
                                          </p:spTgt>
                                        </p:tgtEl>
                                        <p:attrNameLst>
                                          <p:attrName>style.visibility</p:attrName>
                                        </p:attrNameLst>
                                      </p:cBhvr>
                                      <p:to>
                                        <p:strVal val="visible"/>
                                      </p:to>
                                    </p:set>
                                    <p:animEffect transition="in" filter="wipe(down)">
                                      <p:cBhvr>
                                        <p:cTn id="41" dur="580">
                                          <p:stCondLst>
                                            <p:cond delay="0"/>
                                          </p:stCondLst>
                                        </p:cTn>
                                        <p:tgtEl>
                                          <p:spTgt spid="16">
                                            <p:txEl>
                                              <p:pRg st="0" end="0"/>
                                            </p:txEl>
                                          </p:spTgt>
                                        </p:tgtEl>
                                      </p:cBhvr>
                                    </p:animEffect>
                                    <p:anim calcmode="lin" valueType="num">
                                      <p:cBhvr>
                                        <p:cTn id="42" dur="1822" tmFilter="0,0; 0.14,0.36; 0.43,0.73; 0.71,0.91; 1.0,1.0">
                                          <p:stCondLst>
                                            <p:cond delay="0"/>
                                          </p:stCondLst>
                                        </p:cTn>
                                        <p:tgtEl>
                                          <p:spTgt spid="16">
                                            <p:txEl>
                                              <p:pRg st="0" end="0"/>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6">
                                            <p:txEl>
                                              <p:pRg st="0" end="0"/>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6">
                                            <p:txEl>
                                              <p:pRg st="0" end="0"/>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6">
                                            <p:txEl>
                                              <p:pRg st="0" end="0"/>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6">
                                            <p:txEl>
                                              <p:pRg st="0" end="0"/>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16">
                                            <p:txEl>
                                              <p:pRg st="0" end="0"/>
                                            </p:txEl>
                                          </p:spTgt>
                                        </p:tgtEl>
                                      </p:cBhvr>
                                      <p:to x="100000" y="60000"/>
                                    </p:animScale>
                                    <p:animScale>
                                      <p:cBhvr>
                                        <p:cTn id="48" dur="166" decel="50000">
                                          <p:stCondLst>
                                            <p:cond delay="676"/>
                                          </p:stCondLst>
                                        </p:cTn>
                                        <p:tgtEl>
                                          <p:spTgt spid="16">
                                            <p:txEl>
                                              <p:pRg st="0" end="0"/>
                                            </p:txEl>
                                          </p:spTgt>
                                        </p:tgtEl>
                                      </p:cBhvr>
                                      <p:to x="100000" y="100000"/>
                                    </p:animScale>
                                    <p:animScale>
                                      <p:cBhvr>
                                        <p:cTn id="49" dur="26">
                                          <p:stCondLst>
                                            <p:cond delay="1312"/>
                                          </p:stCondLst>
                                        </p:cTn>
                                        <p:tgtEl>
                                          <p:spTgt spid="16">
                                            <p:txEl>
                                              <p:pRg st="0" end="0"/>
                                            </p:txEl>
                                          </p:spTgt>
                                        </p:tgtEl>
                                      </p:cBhvr>
                                      <p:to x="100000" y="80000"/>
                                    </p:animScale>
                                    <p:animScale>
                                      <p:cBhvr>
                                        <p:cTn id="50" dur="166" decel="50000">
                                          <p:stCondLst>
                                            <p:cond delay="1338"/>
                                          </p:stCondLst>
                                        </p:cTn>
                                        <p:tgtEl>
                                          <p:spTgt spid="16">
                                            <p:txEl>
                                              <p:pRg st="0" end="0"/>
                                            </p:txEl>
                                          </p:spTgt>
                                        </p:tgtEl>
                                      </p:cBhvr>
                                      <p:to x="100000" y="100000"/>
                                    </p:animScale>
                                    <p:animScale>
                                      <p:cBhvr>
                                        <p:cTn id="51" dur="26">
                                          <p:stCondLst>
                                            <p:cond delay="1642"/>
                                          </p:stCondLst>
                                        </p:cTn>
                                        <p:tgtEl>
                                          <p:spTgt spid="16">
                                            <p:txEl>
                                              <p:pRg st="0" end="0"/>
                                            </p:txEl>
                                          </p:spTgt>
                                        </p:tgtEl>
                                      </p:cBhvr>
                                      <p:to x="100000" y="90000"/>
                                    </p:animScale>
                                    <p:animScale>
                                      <p:cBhvr>
                                        <p:cTn id="52" dur="166" decel="50000">
                                          <p:stCondLst>
                                            <p:cond delay="1668"/>
                                          </p:stCondLst>
                                        </p:cTn>
                                        <p:tgtEl>
                                          <p:spTgt spid="16">
                                            <p:txEl>
                                              <p:pRg st="0" end="0"/>
                                            </p:txEl>
                                          </p:spTgt>
                                        </p:tgtEl>
                                      </p:cBhvr>
                                      <p:to x="100000" y="100000"/>
                                    </p:animScale>
                                    <p:animScale>
                                      <p:cBhvr>
                                        <p:cTn id="53" dur="26">
                                          <p:stCondLst>
                                            <p:cond delay="1808"/>
                                          </p:stCondLst>
                                        </p:cTn>
                                        <p:tgtEl>
                                          <p:spTgt spid="16">
                                            <p:txEl>
                                              <p:pRg st="0" end="0"/>
                                            </p:txEl>
                                          </p:spTgt>
                                        </p:tgtEl>
                                      </p:cBhvr>
                                      <p:to x="100000" y="95000"/>
                                    </p:animScale>
                                    <p:animScale>
                                      <p:cBhvr>
                                        <p:cTn id="54" dur="166" decel="50000">
                                          <p:stCondLst>
                                            <p:cond delay="1834"/>
                                          </p:stCondLst>
                                        </p:cTn>
                                        <p:tgtEl>
                                          <p:spTgt spid="16">
                                            <p:txEl>
                                              <p:pRg st="0" end="0"/>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17">
                                            <p:txEl>
                                              <p:pRg st="0" end="0"/>
                                            </p:txEl>
                                          </p:spTgt>
                                        </p:tgtEl>
                                        <p:attrNameLst>
                                          <p:attrName>style.visibility</p:attrName>
                                        </p:attrNameLst>
                                      </p:cBhvr>
                                      <p:to>
                                        <p:strVal val="visible"/>
                                      </p:to>
                                    </p:set>
                                    <p:animEffect transition="in" filter="wipe(down)">
                                      <p:cBhvr>
                                        <p:cTn id="57" dur="580">
                                          <p:stCondLst>
                                            <p:cond delay="0"/>
                                          </p:stCondLst>
                                        </p:cTn>
                                        <p:tgtEl>
                                          <p:spTgt spid="17">
                                            <p:txEl>
                                              <p:pRg st="0" end="0"/>
                                            </p:txEl>
                                          </p:spTgt>
                                        </p:tgtEl>
                                      </p:cBhvr>
                                    </p:animEffect>
                                    <p:anim calcmode="lin" valueType="num">
                                      <p:cBhvr>
                                        <p:cTn id="58" dur="1822" tmFilter="0,0; 0.14,0.36; 0.43,0.73; 0.71,0.91; 1.0,1.0">
                                          <p:stCondLst>
                                            <p:cond delay="0"/>
                                          </p:stCondLst>
                                        </p:cTn>
                                        <p:tgtEl>
                                          <p:spTgt spid="17">
                                            <p:txEl>
                                              <p:pRg st="0" end="0"/>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17">
                                            <p:txEl>
                                              <p:pRg st="0" end="0"/>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17">
                                            <p:txEl>
                                              <p:pRg st="0" end="0"/>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17">
                                            <p:txEl>
                                              <p:pRg st="0" end="0"/>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17">
                                            <p:txEl>
                                              <p:pRg st="0" end="0"/>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17">
                                            <p:txEl>
                                              <p:pRg st="0" end="0"/>
                                            </p:txEl>
                                          </p:spTgt>
                                        </p:tgtEl>
                                      </p:cBhvr>
                                      <p:to x="100000" y="60000"/>
                                    </p:animScale>
                                    <p:animScale>
                                      <p:cBhvr>
                                        <p:cTn id="64" dur="166" decel="50000">
                                          <p:stCondLst>
                                            <p:cond delay="676"/>
                                          </p:stCondLst>
                                        </p:cTn>
                                        <p:tgtEl>
                                          <p:spTgt spid="17">
                                            <p:txEl>
                                              <p:pRg st="0" end="0"/>
                                            </p:txEl>
                                          </p:spTgt>
                                        </p:tgtEl>
                                      </p:cBhvr>
                                      <p:to x="100000" y="100000"/>
                                    </p:animScale>
                                    <p:animScale>
                                      <p:cBhvr>
                                        <p:cTn id="65" dur="26">
                                          <p:stCondLst>
                                            <p:cond delay="1312"/>
                                          </p:stCondLst>
                                        </p:cTn>
                                        <p:tgtEl>
                                          <p:spTgt spid="17">
                                            <p:txEl>
                                              <p:pRg st="0" end="0"/>
                                            </p:txEl>
                                          </p:spTgt>
                                        </p:tgtEl>
                                      </p:cBhvr>
                                      <p:to x="100000" y="80000"/>
                                    </p:animScale>
                                    <p:animScale>
                                      <p:cBhvr>
                                        <p:cTn id="66" dur="166" decel="50000">
                                          <p:stCondLst>
                                            <p:cond delay="1338"/>
                                          </p:stCondLst>
                                        </p:cTn>
                                        <p:tgtEl>
                                          <p:spTgt spid="17">
                                            <p:txEl>
                                              <p:pRg st="0" end="0"/>
                                            </p:txEl>
                                          </p:spTgt>
                                        </p:tgtEl>
                                      </p:cBhvr>
                                      <p:to x="100000" y="100000"/>
                                    </p:animScale>
                                    <p:animScale>
                                      <p:cBhvr>
                                        <p:cTn id="67" dur="26">
                                          <p:stCondLst>
                                            <p:cond delay="1642"/>
                                          </p:stCondLst>
                                        </p:cTn>
                                        <p:tgtEl>
                                          <p:spTgt spid="17">
                                            <p:txEl>
                                              <p:pRg st="0" end="0"/>
                                            </p:txEl>
                                          </p:spTgt>
                                        </p:tgtEl>
                                      </p:cBhvr>
                                      <p:to x="100000" y="90000"/>
                                    </p:animScale>
                                    <p:animScale>
                                      <p:cBhvr>
                                        <p:cTn id="68" dur="166" decel="50000">
                                          <p:stCondLst>
                                            <p:cond delay="1668"/>
                                          </p:stCondLst>
                                        </p:cTn>
                                        <p:tgtEl>
                                          <p:spTgt spid="17">
                                            <p:txEl>
                                              <p:pRg st="0" end="0"/>
                                            </p:txEl>
                                          </p:spTgt>
                                        </p:tgtEl>
                                      </p:cBhvr>
                                      <p:to x="100000" y="100000"/>
                                    </p:animScale>
                                    <p:animScale>
                                      <p:cBhvr>
                                        <p:cTn id="69" dur="26">
                                          <p:stCondLst>
                                            <p:cond delay="1808"/>
                                          </p:stCondLst>
                                        </p:cTn>
                                        <p:tgtEl>
                                          <p:spTgt spid="17">
                                            <p:txEl>
                                              <p:pRg st="0" end="0"/>
                                            </p:txEl>
                                          </p:spTgt>
                                        </p:tgtEl>
                                      </p:cBhvr>
                                      <p:to x="100000" y="95000"/>
                                    </p:animScale>
                                    <p:animScale>
                                      <p:cBhvr>
                                        <p:cTn id="70" dur="166" decel="50000">
                                          <p:stCondLst>
                                            <p:cond delay="1834"/>
                                          </p:stCondLst>
                                        </p:cTn>
                                        <p:tgtEl>
                                          <p:spTgt spid="17">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0"/>
            <a:ext cx="8229600" cy="1143000"/>
          </a:xfrm>
        </p:spPr>
        <p:txBody>
          <a:bodyPr/>
          <a:lstStyle/>
          <a:p>
            <a:pPr algn="ctr"/>
            <a:r>
              <a:rPr lang="es-ES" dirty="0" smtClean="0"/>
              <a:t>ANÁLISIS DESCRIPTIVO</a:t>
            </a:r>
            <a:endParaRPr lang="es-ES" dirty="0"/>
          </a:p>
        </p:txBody>
      </p:sp>
      <p:sp>
        <p:nvSpPr>
          <p:cNvPr id="4" name="3 Rectángulo redondeado">
            <a:hlinkClick r:id="rId2" action="ppaction://hlinksldjump"/>
          </p:cNvPr>
          <p:cNvSpPr/>
          <p:nvPr/>
        </p:nvSpPr>
        <p:spPr>
          <a:xfrm>
            <a:off x="1285852" y="2214554"/>
            <a:ext cx="2286016" cy="135732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HISTORIA</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5357818" y="2214554"/>
            <a:ext cx="2286016" cy="135732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MISIÓN Y OBJETO SOCIAL</a:t>
            </a:r>
            <a:endParaRPr lang="es-ES" b="1" spc="150" dirty="0">
              <a:ln w="11430"/>
              <a:solidFill>
                <a:srgbClr val="F8F8F8"/>
              </a:solidFill>
              <a:effectLst>
                <a:outerShdw blurRad="25400" algn="tl" rotWithShape="0">
                  <a:srgbClr val="000000">
                    <a:alpha val="43000"/>
                  </a:srgbClr>
                </a:outerShdw>
              </a:effectLst>
            </a:endParaRPr>
          </a:p>
        </p:txBody>
      </p:sp>
      <p:sp>
        <p:nvSpPr>
          <p:cNvPr id="8" name="7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0" name="9 Estrella de 5 puntas">
            <a:hlinkClick r:id="rId4"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pic>
        <p:nvPicPr>
          <p:cNvPr id="9" name="Picture 2" descr="C:\Users\Enrique\Desktop\Standpag3.jpg"/>
          <p:cNvPicPr>
            <a:picLocks noChangeAspect="1" noChangeArrowheads="1"/>
          </p:cNvPicPr>
          <p:nvPr/>
        </p:nvPicPr>
        <p:blipFill>
          <a:blip r:embed="rId5"/>
          <a:srcRect/>
          <a:stretch>
            <a:fillRect/>
          </a:stretch>
        </p:blipFill>
        <p:spPr bwMode="auto">
          <a:xfrm>
            <a:off x="3428992" y="4071942"/>
            <a:ext cx="2726256" cy="2155839"/>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2000"/>
                                        <p:tgtEl>
                                          <p:spTgt spid="4">
                                            <p:txEl>
                                              <p:pRg st="0" end="0"/>
                                            </p:txEl>
                                          </p:spTgt>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5">
                                            <p:bg/>
                                          </p:spTgt>
                                        </p:tgtEl>
                                        <p:attrNameLst>
                                          <p:attrName>style.visibility</p:attrName>
                                        </p:attrNameLst>
                                      </p:cBhvr>
                                      <p:to>
                                        <p:strVal val="visible"/>
                                      </p:to>
                                    </p:set>
                                    <p:animEffect transition="in" filter="fade">
                                      <p:cBhvr>
                                        <p:cTn id="14" dur="2000"/>
                                        <p:tgtEl>
                                          <p:spTgt spid="5">
                                            <p:bg/>
                                          </p:spTgt>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2000"/>
                                        <p:tgtEl>
                                          <p:spTgt spid="5">
                                            <p:txEl>
                                              <p:pRg st="0" end="0"/>
                                            </p:txEl>
                                          </p:spTgt>
                                        </p:tgtEl>
                                      </p:cBhvr>
                                    </p:animEffect>
                                  </p:childTnLst>
                                </p:cTn>
                              </p:par>
                            </p:childTnLst>
                          </p:cTn>
                        </p:par>
                        <p:par>
                          <p:cTn id="18" fill="hold">
                            <p:stCondLst>
                              <p:cond delay="4500"/>
                            </p:stCondLst>
                            <p:childTnLst>
                              <p:par>
                                <p:cTn id="19" presetID="26"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80">
                                          <p:stCondLst>
                                            <p:cond delay="0"/>
                                          </p:stCondLst>
                                        </p:cTn>
                                        <p:tgtEl>
                                          <p:spTgt spid="9"/>
                                        </p:tgtEl>
                                      </p:cBhvr>
                                    </p:animEffect>
                                    <p:anim calcmode="lin" valueType="num">
                                      <p:cBhvr>
                                        <p:cTn id="2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7" dur="26">
                                          <p:stCondLst>
                                            <p:cond delay="650"/>
                                          </p:stCondLst>
                                        </p:cTn>
                                        <p:tgtEl>
                                          <p:spTgt spid="9"/>
                                        </p:tgtEl>
                                      </p:cBhvr>
                                      <p:to x="100000" y="60000"/>
                                    </p:animScale>
                                    <p:animScale>
                                      <p:cBhvr>
                                        <p:cTn id="28" dur="166" decel="50000">
                                          <p:stCondLst>
                                            <p:cond delay="676"/>
                                          </p:stCondLst>
                                        </p:cTn>
                                        <p:tgtEl>
                                          <p:spTgt spid="9"/>
                                        </p:tgtEl>
                                      </p:cBhvr>
                                      <p:to x="100000" y="100000"/>
                                    </p:animScale>
                                    <p:animScale>
                                      <p:cBhvr>
                                        <p:cTn id="29" dur="26">
                                          <p:stCondLst>
                                            <p:cond delay="1312"/>
                                          </p:stCondLst>
                                        </p:cTn>
                                        <p:tgtEl>
                                          <p:spTgt spid="9"/>
                                        </p:tgtEl>
                                      </p:cBhvr>
                                      <p:to x="100000" y="80000"/>
                                    </p:animScale>
                                    <p:animScale>
                                      <p:cBhvr>
                                        <p:cTn id="30" dur="166" decel="50000">
                                          <p:stCondLst>
                                            <p:cond delay="1338"/>
                                          </p:stCondLst>
                                        </p:cTn>
                                        <p:tgtEl>
                                          <p:spTgt spid="9"/>
                                        </p:tgtEl>
                                      </p:cBhvr>
                                      <p:to x="100000" y="100000"/>
                                    </p:animScale>
                                    <p:animScale>
                                      <p:cBhvr>
                                        <p:cTn id="31" dur="26">
                                          <p:stCondLst>
                                            <p:cond delay="1642"/>
                                          </p:stCondLst>
                                        </p:cTn>
                                        <p:tgtEl>
                                          <p:spTgt spid="9"/>
                                        </p:tgtEl>
                                      </p:cBhvr>
                                      <p:to x="100000" y="90000"/>
                                    </p:animScale>
                                    <p:animScale>
                                      <p:cBhvr>
                                        <p:cTn id="32" dur="166" decel="50000">
                                          <p:stCondLst>
                                            <p:cond delay="1668"/>
                                          </p:stCondLst>
                                        </p:cTn>
                                        <p:tgtEl>
                                          <p:spTgt spid="9"/>
                                        </p:tgtEl>
                                      </p:cBhvr>
                                      <p:to x="100000" y="100000"/>
                                    </p:animScale>
                                    <p:animScale>
                                      <p:cBhvr>
                                        <p:cTn id="33" dur="26">
                                          <p:stCondLst>
                                            <p:cond delay="1808"/>
                                          </p:stCondLst>
                                        </p:cTn>
                                        <p:tgtEl>
                                          <p:spTgt spid="9"/>
                                        </p:tgtEl>
                                      </p:cBhvr>
                                      <p:to x="100000" y="95000"/>
                                    </p:animScale>
                                    <p:animScale>
                                      <p:cBhvr>
                                        <p:cTn id="34"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a:xfrm>
            <a:off x="4380072" y="6407944"/>
            <a:ext cx="3406638" cy="365125"/>
          </a:xfrm>
        </p:spPr>
        <p:txBody>
          <a:bodyPr/>
          <a:lstStyle/>
          <a:p>
            <a:r>
              <a:rPr lang="es-ES" smtClean="0"/>
              <a:t>Organización y Administración de Empresas</a:t>
            </a:r>
            <a:endParaRPr lang="es-ES"/>
          </a:p>
        </p:txBody>
      </p:sp>
      <p:sp>
        <p:nvSpPr>
          <p:cNvPr id="4" name="3 Título"/>
          <p:cNvSpPr>
            <a:spLocks noGrp="1"/>
          </p:cNvSpPr>
          <p:nvPr>
            <p:ph type="title"/>
          </p:nvPr>
        </p:nvSpPr>
        <p:spPr>
          <a:xfrm>
            <a:off x="428596" y="0"/>
            <a:ext cx="8229600" cy="1143000"/>
          </a:xfrm>
        </p:spPr>
        <p:txBody>
          <a:bodyPr/>
          <a:lstStyle/>
          <a:p>
            <a:pPr algn="ctr"/>
            <a:r>
              <a:rPr lang="es-ES" dirty="0" smtClean="0"/>
              <a:t>ANÁLISIS ESTRCUTRAL</a:t>
            </a:r>
            <a:endParaRPr lang="es-ES" dirty="0"/>
          </a:p>
        </p:txBody>
      </p:sp>
      <p:grpSp>
        <p:nvGrpSpPr>
          <p:cNvPr id="6" name="5 Grupo"/>
          <p:cNvGrpSpPr/>
          <p:nvPr/>
        </p:nvGrpSpPr>
        <p:grpSpPr>
          <a:xfrm>
            <a:off x="571472" y="5143512"/>
            <a:ext cx="1109462" cy="1571636"/>
            <a:chOff x="0" y="396"/>
            <a:chExt cx="1180900" cy="1687000"/>
          </a:xfrm>
        </p:grpSpPr>
        <p:sp>
          <p:nvSpPr>
            <p:cNvPr id="7" name="6 Cheurón"/>
            <p:cNvSpPr/>
            <p:nvPr/>
          </p:nvSpPr>
          <p:spPr>
            <a:xfrm rot="5400000">
              <a:off x="-253050" y="253446"/>
              <a:ext cx="1687000" cy="1180900"/>
            </a:xfrm>
            <a:prstGeom prst="chevron">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 name="Cheurón 4">
              <a:hlinkClick r:id="rId2" action="ppaction://hlinksldjump"/>
            </p:cNvPr>
            <p:cNvSpPr/>
            <p:nvPr/>
          </p:nvSpPr>
          <p:spPr>
            <a:xfrm>
              <a:off x="0" y="590846"/>
              <a:ext cx="1180900" cy="5061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dirty="0" smtClean="0"/>
                <a:t>Otros</a:t>
              </a:r>
              <a:endParaRPr lang="es-ES" sz="2400" kern="1200" dirty="0"/>
            </a:p>
          </p:txBody>
        </p:sp>
      </p:grpSp>
      <p:grpSp>
        <p:nvGrpSpPr>
          <p:cNvPr id="9" name="8 Grupo"/>
          <p:cNvGrpSpPr/>
          <p:nvPr/>
        </p:nvGrpSpPr>
        <p:grpSpPr>
          <a:xfrm>
            <a:off x="1714480" y="5143512"/>
            <a:ext cx="5672788" cy="1012131"/>
            <a:chOff x="1089988" y="2727099"/>
            <a:chExt cx="5672788" cy="1012131"/>
          </a:xfrm>
        </p:grpSpPr>
        <p:sp>
          <p:nvSpPr>
            <p:cNvPr id="10" name="9 Redondear rectángulo de esquina del mismo lado"/>
            <p:cNvSpPr/>
            <p:nvPr/>
          </p:nvSpPr>
          <p:spPr>
            <a:xfrm rot="5400000">
              <a:off x="3420316" y="396771"/>
              <a:ext cx="1012131" cy="5672788"/>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Redondear rectángulo de esquina del mismo lado 4"/>
            <p:cNvSpPr/>
            <p:nvPr/>
          </p:nvSpPr>
          <p:spPr>
            <a:xfrm>
              <a:off x="1089988" y="2776507"/>
              <a:ext cx="5623380" cy="9133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endParaRPr lang="es-ES" sz="1500" kern="1200" dirty="0" smtClean="0"/>
            </a:p>
            <a:p>
              <a:pPr marL="114300" lvl="1" indent="-114300" algn="l" defTabSz="666750">
                <a:lnSpc>
                  <a:spcPct val="90000"/>
                </a:lnSpc>
                <a:spcBef>
                  <a:spcPct val="0"/>
                </a:spcBef>
                <a:spcAft>
                  <a:spcPct val="15000"/>
                </a:spcAft>
                <a:buChar char="••"/>
              </a:pPr>
              <a:r>
                <a:rPr lang="es-ES" sz="1500" kern="1200" dirty="0" smtClean="0"/>
                <a:t>Descentralización horizontal</a:t>
              </a:r>
              <a:endParaRPr lang="es-ES" sz="1500" kern="1200" dirty="0"/>
            </a:p>
            <a:p>
              <a:pPr marL="114300" lvl="1" indent="-114300" algn="l" defTabSz="666750">
                <a:lnSpc>
                  <a:spcPct val="90000"/>
                </a:lnSpc>
                <a:spcBef>
                  <a:spcPct val="0"/>
                </a:spcBef>
                <a:spcAft>
                  <a:spcPct val="15000"/>
                </a:spcAft>
                <a:buChar char="••"/>
              </a:pPr>
              <a:endParaRPr lang="es-ES" sz="1500" kern="1200" dirty="0"/>
            </a:p>
          </p:txBody>
        </p:sp>
      </p:grpSp>
      <p:grpSp>
        <p:nvGrpSpPr>
          <p:cNvPr id="12" name="11 Grupo"/>
          <p:cNvGrpSpPr/>
          <p:nvPr/>
        </p:nvGrpSpPr>
        <p:grpSpPr>
          <a:xfrm>
            <a:off x="571472" y="1142984"/>
            <a:ext cx="1089988" cy="1557125"/>
            <a:chOff x="1" y="-1"/>
            <a:chExt cx="1089988" cy="1557125"/>
          </a:xfrm>
        </p:grpSpPr>
        <p:sp>
          <p:nvSpPr>
            <p:cNvPr id="13" name="12 Cheurón"/>
            <p:cNvSpPr/>
            <p:nvPr/>
          </p:nvSpPr>
          <p:spPr>
            <a:xfrm rot="5400000">
              <a:off x="-233568" y="233568"/>
              <a:ext cx="1557125" cy="1089987"/>
            </a:xfrm>
            <a:prstGeom prst="chevron">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Cheurón 4">
              <a:hlinkClick r:id="" action="ppaction://hlinkshowjump?jump=nextslide"/>
            </p:cNvPr>
            <p:cNvSpPr/>
            <p:nvPr/>
          </p:nvSpPr>
          <p:spPr>
            <a:xfrm>
              <a:off x="2" y="544993"/>
              <a:ext cx="1089987" cy="4671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t>Puestos</a:t>
              </a:r>
              <a:endParaRPr lang="es-ES" sz="2200" kern="1200" dirty="0"/>
            </a:p>
          </p:txBody>
        </p:sp>
      </p:grpSp>
      <p:grpSp>
        <p:nvGrpSpPr>
          <p:cNvPr id="15" name="14 Grupo"/>
          <p:cNvGrpSpPr/>
          <p:nvPr/>
        </p:nvGrpSpPr>
        <p:grpSpPr>
          <a:xfrm>
            <a:off x="1714480" y="1142984"/>
            <a:ext cx="5672788" cy="1012131"/>
            <a:chOff x="1089988" y="2055"/>
            <a:chExt cx="5672788" cy="1012131"/>
          </a:xfrm>
        </p:grpSpPr>
        <p:sp>
          <p:nvSpPr>
            <p:cNvPr id="16" name="15 Redondear rectángulo de esquina del mismo lado"/>
            <p:cNvSpPr/>
            <p:nvPr/>
          </p:nvSpPr>
          <p:spPr>
            <a:xfrm rot="5400000">
              <a:off x="3420316" y="-2328273"/>
              <a:ext cx="1012131" cy="5672788"/>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edondear rectángulo de esquina del mismo lado 4"/>
            <p:cNvSpPr/>
            <p:nvPr/>
          </p:nvSpPr>
          <p:spPr>
            <a:xfrm>
              <a:off x="1089988" y="51463"/>
              <a:ext cx="5623380" cy="9133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Especialización horizontal</a:t>
              </a:r>
              <a:endParaRPr lang="es-ES" sz="1500" kern="1200" dirty="0"/>
            </a:p>
            <a:p>
              <a:pPr marL="114300" lvl="1" indent="-114300" algn="l" defTabSz="666750">
                <a:lnSpc>
                  <a:spcPct val="90000"/>
                </a:lnSpc>
                <a:spcBef>
                  <a:spcPct val="0"/>
                </a:spcBef>
                <a:spcAft>
                  <a:spcPct val="15000"/>
                </a:spcAft>
                <a:buChar char="••"/>
              </a:pPr>
              <a:r>
                <a:rPr lang="es-ES" sz="1500" kern="1200" dirty="0" smtClean="0"/>
                <a:t>Ampliación vertical</a:t>
              </a:r>
              <a:endParaRPr lang="es-ES" sz="1500" kern="1200" dirty="0"/>
            </a:p>
            <a:p>
              <a:pPr marL="114300" lvl="1" indent="-114300" algn="l" defTabSz="666750">
                <a:lnSpc>
                  <a:spcPct val="90000"/>
                </a:lnSpc>
                <a:spcBef>
                  <a:spcPct val="0"/>
                </a:spcBef>
                <a:spcAft>
                  <a:spcPct val="15000"/>
                </a:spcAft>
                <a:buChar char="••"/>
              </a:pPr>
              <a:r>
                <a:rPr lang="es-ES" sz="1500" kern="1200" dirty="0" smtClean="0"/>
                <a:t>Formalización baja</a:t>
              </a:r>
              <a:endParaRPr lang="es-ES" sz="1500" kern="1200" dirty="0"/>
            </a:p>
          </p:txBody>
        </p:sp>
      </p:grpSp>
      <p:grpSp>
        <p:nvGrpSpPr>
          <p:cNvPr id="21" name="20 Grupo"/>
          <p:cNvGrpSpPr/>
          <p:nvPr/>
        </p:nvGrpSpPr>
        <p:grpSpPr>
          <a:xfrm>
            <a:off x="1714480" y="2500306"/>
            <a:ext cx="5672788" cy="1012131"/>
            <a:chOff x="1089988" y="1364577"/>
            <a:chExt cx="5672788" cy="1012131"/>
          </a:xfrm>
        </p:grpSpPr>
        <p:sp>
          <p:nvSpPr>
            <p:cNvPr id="22" name="21 Redondear rectángulo de esquina del mismo lado"/>
            <p:cNvSpPr/>
            <p:nvPr/>
          </p:nvSpPr>
          <p:spPr>
            <a:xfrm rot="5400000">
              <a:off x="3420316" y="-965751"/>
              <a:ext cx="1012131" cy="5672788"/>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edondear rectángulo de esquina del mismo lado 4"/>
            <p:cNvSpPr/>
            <p:nvPr/>
          </p:nvSpPr>
          <p:spPr>
            <a:xfrm>
              <a:off x="1089988" y="1413985"/>
              <a:ext cx="5623380" cy="9133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Diferenciación horizontal alta (por funciones)</a:t>
              </a:r>
              <a:endParaRPr lang="es-ES" sz="1500" kern="1200" dirty="0"/>
            </a:p>
            <a:p>
              <a:pPr marL="114300" lvl="1" indent="-114300" algn="l" defTabSz="666750">
                <a:lnSpc>
                  <a:spcPct val="90000"/>
                </a:lnSpc>
                <a:spcBef>
                  <a:spcPct val="0"/>
                </a:spcBef>
                <a:spcAft>
                  <a:spcPct val="15000"/>
                </a:spcAft>
                <a:buChar char="••"/>
              </a:pPr>
              <a:r>
                <a:rPr lang="es-ES" sz="1500" kern="1200" dirty="0" smtClean="0"/>
                <a:t>Diferenciación vertical relativamente Alta</a:t>
              </a:r>
              <a:endParaRPr lang="es-ES" sz="1500" kern="1200" dirty="0"/>
            </a:p>
            <a:p>
              <a:pPr marL="114300" lvl="1" indent="-114300" algn="l" defTabSz="666750">
                <a:lnSpc>
                  <a:spcPct val="90000"/>
                </a:lnSpc>
                <a:spcBef>
                  <a:spcPct val="0"/>
                </a:spcBef>
                <a:spcAft>
                  <a:spcPct val="15000"/>
                </a:spcAft>
                <a:buChar char="••"/>
              </a:pPr>
              <a:r>
                <a:rPr lang="es-ES" sz="1500" kern="1200" smtClean="0"/>
                <a:t>Coordinación horizontal (dispositivos enlace)</a:t>
              </a:r>
              <a:endParaRPr lang="es-ES" sz="1500" kern="1200" dirty="0"/>
            </a:p>
          </p:txBody>
        </p:sp>
      </p:grpSp>
      <p:grpSp>
        <p:nvGrpSpPr>
          <p:cNvPr id="24" name="23 Grupo"/>
          <p:cNvGrpSpPr/>
          <p:nvPr/>
        </p:nvGrpSpPr>
        <p:grpSpPr>
          <a:xfrm>
            <a:off x="571472" y="3857628"/>
            <a:ext cx="1161426" cy="1557125"/>
            <a:chOff x="-71437" y="2727099"/>
            <a:chExt cx="1161426" cy="1557125"/>
          </a:xfrm>
        </p:grpSpPr>
        <p:sp>
          <p:nvSpPr>
            <p:cNvPr id="25" name="24 Cheurón">
              <a:hlinkClick r:id="rId3" action="ppaction://hlinksldjump"/>
            </p:cNvPr>
            <p:cNvSpPr/>
            <p:nvPr/>
          </p:nvSpPr>
          <p:spPr>
            <a:xfrm rot="5400000">
              <a:off x="-305006" y="2960668"/>
              <a:ext cx="1557125" cy="1089987"/>
            </a:xfrm>
            <a:prstGeom prst="chevron">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Cheurón 4"/>
            <p:cNvSpPr/>
            <p:nvPr/>
          </p:nvSpPr>
          <p:spPr>
            <a:xfrm>
              <a:off x="2" y="3272093"/>
              <a:ext cx="1089987" cy="4671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smtClean="0"/>
                <a:t>Valores</a:t>
              </a:r>
              <a:endParaRPr lang="es-ES" sz="2200" kern="1200" dirty="0"/>
            </a:p>
          </p:txBody>
        </p:sp>
      </p:grpSp>
      <p:grpSp>
        <p:nvGrpSpPr>
          <p:cNvPr id="27" name="26 Grupo"/>
          <p:cNvGrpSpPr/>
          <p:nvPr/>
        </p:nvGrpSpPr>
        <p:grpSpPr>
          <a:xfrm>
            <a:off x="1714480" y="3857628"/>
            <a:ext cx="5672788" cy="1012131"/>
            <a:chOff x="1089988" y="2727099"/>
            <a:chExt cx="5672788" cy="1012131"/>
          </a:xfrm>
        </p:grpSpPr>
        <p:sp>
          <p:nvSpPr>
            <p:cNvPr id="28" name="27 Redondear rectángulo de esquina del mismo lado"/>
            <p:cNvSpPr/>
            <p:nvPr/>
          </p:nvSpPr>
          <p:spPr>
            <a:xfrm rot="5400000">
              <a:off x="3420316" y="396771"/>
              <a:ext cx="1012131" cy="5672788"/>
            </a:xfrm>
            <a:prstGeom prst="round2Same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edondear rectángulo de esquina del mismo lado 4"/>
            <p:cNvSpPr/>
            <p:nvPr/>
          </p:nvSpPr>
          <p:spPr>
            <a:xfrm>
              <a:off x="1089988" y="2776507"/>
              <a:ext cx="5623380" cy="9133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Cultura Clan (Atenea)</a:t>
              </a:r>
              <a:endParaRPr lang="es-ES" sz="1500" kern="1200" dirty="0"/>
            </a:p>
          </p:txBody>
        </p:sp>
      </p:grpSp>
      <p:grpSp>
        <p:nvGrpSpPr>
          <p:cNvPr id="30" name="29 Grupo"/>
          <p:cNvGrpSpPr/>
          <p:nvPr/>
        </p:nvGrpSpPr>
        <p:grpSpPr>
          <a:xfrm>
            <a:off x="571472" y="2500306"/>
            <a:ext cx="1089988" cy="1557125"/>
            <a:chOff x="1" y="1364577"/>
            <a:chExt cx="1089988" cy="1557125"/>
          </a:xfrm>
        </p:grpSpPr>
        <p:sp>
          <p:nvSpPr>
            <p:cNvPr id="31" name="30 Cheurón">
              <a:hlinkClick r:id="rId4" action="ppaction://hlinksldjump"/>
            </p:cNvPr>
            <p:cNvSpPr/>
            <p:nvPr/>
          </p:nvSpPr>
          <p:spPr>
            <a:xfrm rot="5400000">
              <a:off x="-233568" y="1598146"/>
              <a:ext cx="1557125" cy="1089987"/>
            </a:xfrm>
            <a:prstGeom prst="chevron">
              <a:avLst/>
            </a:pr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2" name="Cheurón 4"/>
            <p:cNvSpPr/>
            <p:nvPr/>
          </p:nvSpPr>
          <p:spPr>
            <a:xfrm>
              <a:off x="2" y="1909571"/>
              <a:ext cx="1089987" cy="46713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s-ES" sz="2200" kern="1200" dirty="0" err="1" smtClean="0"/>
                <a:t>Depart</a:t>
              </a:r>
              <a:r>
                <a:rPr lang="es-ES" sz="2200" kern="1200" dirty="0" smtClean="0"/>
                <a:t>.</a:t>
              </a:r>
              <a:endParaRPr lang="es-ES" sz="2200" kern="1200" dirty="0"/>
            </a:p>
          </p:txBody>
        </p:sp>
      </p:grpSp>
      <p:sp>
        <p:nvSpPr>
          <p:cNvPr id="33" name="32 Flecha curvada hacia arriba">
            <a:hlinkClick r:id="rId5"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0.00677 -0.86378 L -2.5E-6 -3.53377E-6 " pathEditMode="relative" rAng="0" ptsTypes="AA">
                                      <p:cBhvr>
                                        <p:cTn id="6" dur="2000" fill="hold"/>
                                        <p:tgtEl>
                                          <p:spTgt spid="6"/>
                                        </p:tgtEl>
                                        <p:attrNameLst>
                                          <p:attrName>ppt_x</p:attrName>
                                          <p:attrName>ppt_y</p:attrName>
                                        </p:attrNameLst>
                                      </p:cBhvr>
                                      <p:rCtr x="-3" y="432"/>
                                    </p:animMotion>
                                  </p:childTnLst>
                                </p:cTn>
                              </p:par>
                              <p:par>
                                <p:cTn id="7" presetID="42" presetClass="path" presetSubtype="0" accel="50000" decel="50000" fill="hold" nodeType="withEffect">
                                  <p:stCondLst>
                                    <p:cond delay="0"/>
                                  </p:stCondLst>
                                  <p:childTnLst>
                                    <p:animMotion origin="layout" path="M 1.38889E-6 -0.68571 L 1.38889E-6 2.32192E-6 " pathEditMode="relative" rAng="0" ptsTypes="AA">
                                      <p:cBhvr>
                                        <p:cTn id="8" dur="2000" fill="hold"/>
                                        <p:tgtEl>
                                          <p:spTgt spid="24"/>
                                        </p:tgtEl>
                                        <p:attrNameLst>
                                          <p:attrName>ppt_x</p:attrName>
                                          <p:attrName>ppt_y</p:attrName>
                                        </p:attrNameLst>
                                      </p:cBhvr>
                                      <p:rCtr x="0" y="343"/>
                                    </p:animMotion>
                                  </p:childTnLst>
                                </p:cTn>
                              </p:par>
                              <p:par>
                                <p:cTn id="9" presetID="42" presetClass="path" presetSubtype="0" accel="50000" decel="50000" fill="hold" nodeType="withEffect">
                                  <p:stCondLst>
                                    <p:cond delay="0"/>
                                  </p:stCondLst>
                                  <p:childTnLst>
                                    <p:animMotion origin="layout" path="M 0.00781 -0.47801 L 1.38889E-6 7.40741E-7 " pathEditMode="relative" rAng="0" ptsTypes="AA">
                                      <p:cBhvr>
                                        <p:cTn id="10" dur="2000" fill="hold"/>
                                        <p:tgtEl>
                                          <p:spTgt spid="30"/>
                                        </p:tgtEl>
                                        <p:attrNameLst>
                                          <p:attrName>ppt_x</p:attrName>
                                          <p:attrName>ppt_y</p:attrName>
                                        </p:attrNameLst>
                                      </p:cBhvr>
                                      <p:rCtr x="-4" y="239"/>
                                    </p:animMotion>
                                  </p:childTnLst>
                                </p:cTn>
                              </p:par>
                              <p:par>
                                <p:cTn id="11" presetID="42" presetClass="path" presetSubtype="0" accel="50000" decel="50000" fill="hold" nodeType="withEffect">
                                  <p:stCondLst>
                                    <p:cond delay="0"/>
                                  </p:stCondLst>
                                  <p:childTnLst>
                                    <p:animMotion origin="layout" path="M 1.38889E-6 -0.27914 L 1.38889E-6 3.14524E-7 " pathEditMode="relative" rAng="0" ptsTypes="AA">
                                      <p:cBhvr>
                                        <p:cTn id="12" dur="2000" fill="hold"/>
                                        <p:tgtEl>
                                          <p:spTgt spid="12"/>
                                        </p:tgtEl>
                                        <p:attrNameLst>
                                          <p:attrName>ppt_x</p:attrName>
                                          <p:attrName>ppt_y</p:attrName>
                                        </p:attrNameLst>
                                      </p:cBhvr>
                                      <p:rCtr x="0" y="139"/>
                                    </p:animMotion>
                                  </p:childTnLst>
                                </p:cTn>
                              </p:par>
                            </p:childTnLst>
                          </p:cTn>
                        </p:par>
                        <p:par>
                          <p:cTn id="13" fill="hold">
                            <p:stCondLst>
                              <p:cond delay="2000"/>
                            </p:stCondLst>
                            <p:childTnLst>
                              <p:par>
                                <p:cTn id="14" presetID="3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800" decel="100000"/>
                                        <p:tgtEl>
                                          <p:spTgt spid="9"/>
                                        </p:tgtEl>
                                      </p:cBhvr>
                                    </p:animEffect>
                                    <p:anim calcmode="lin" valueType="num">
                                      <p:cBhvr>
                                        <p:cTn id="17" dur="800" decel="100000" fill="hold"/>
                                        <p:tgtEl>
                                          <p:spTgt spid="9"/>
                                        </p:tgtEl>
                                        <p:attrNameLst>
                                          <p:attrName>style.rotation</p:attrName>
                                        </p:attrNameLst>
                                      </p:cBhvr>
                                      <p:tavLst>
                                        <p:tav tm="0">
                                          <p:val>
                                            <p:fltVal val="-90"/>
                                          </p:val>
                                        </p:tav>
                                        <p:tav tm="100000">
                                          <p:val>
                                            <p:fltVal val="0"/>
                                          </p:val>
                                        </p:tav>
                                      </p:tavLst>
                                    </p:anim>
                                    <p:anim calcmode="lin" valueType="num">
                                      <p:cBhvr>
                                        <p:cTn id="18" dur="800" decel="100000" fill="hold"/>
                                        <p:tgtEl>
                                          <p:spTgt spid="9"/>
                                        </p:tgtEl>
                                        <p:attrNameLst>
                                          <p:attrName>ppt_x</p:attrName>
                                        </p:attrNameLst>
                                      </p:cBhvr>
                                      <p:tavLst>
                                        <p:tav tm="0">
                                          <p:val>
                                            <p:strVal val="#ppt_x+0.4"/>
                                          </p:val>
                                        </p:tav>
                                        <p:tav tm="100000">
                                          <p:val>
                                            <p:strVal val="#ppt_x-0.05"/>
                                          </p:val>
                                        </p:tav>
                                      </p:tavLst>
                                    </p:anim>
                                    <p:anim calcmode="lin" valueType="num">
                                      <p:cBhvr>
                                        <p:cTn id="19" dur="800" decel="100000" fill="hold"/>
                                        <p:tgtEl>
                                          <p:spTgt spid="9"/>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par>
                                <p:cTn id="22" presetID="3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800" decel="100000"/>
                                        <p:tgtEl>
                                          <p:spTgt spid="27"/>
                                        </p:tgtEl>
                                      </p:cBhvr>
                                    </p:animEffect>
                                    <p:anim calcmode="lin" valueType="num">
                                      <p:cBhvr>
                                        <p:cTn id="25" dur="800" decel="100000" fill="hold"/>
                                        <p:tgtEl>
                                          <p:spTgt spid="27"/>
                                        </p:tgtEl>
                                        <p:attrNameLst>
                                          <p:attrName>style.rotation</p:attrName>
                                        </p:attrNameLst>
                                      </p:cBhvr>
                                      <p:tavLst>
                                        <p:tav tm="0">
                                          <p:val>
                                            <p:fltVal val="-90"/>
                                          </p:val>
                                        </p:tav>
                                        <p:tav tm="100000">
                                          <p:val>
                                            <p:fltVal val="0"/>
                                          </p:val>
                                        </p:tav>
                                      </p:tavLst>
                                    </p:anim>
                                    <p:anim calcmode="lin" valueType="num">
                                      <p:cBhvr>
                                        <p:cTn id="26" dur="800" decel="100000" fill="hold"/>
                                        <p:tgtEl>
                                          <p:spTgt spid="27"/>
                                        </p:tgtEl>
                                        <p:attrNameLst>
                                          <p:attrName>ppt_x</p:attrName>
                                        </p:attrNameLst>
                                      </p:cBhvr>
                                      <p:tavLst>
                                        <p:tav tm="0">
                                          <p:val>
                                            <p:strVal val="#ppt_x+0.4"/>
                                          </p:val>
                                        </p:tav>
                                        <p:tav tm="100000">
                                          <p:val>
                                            <p:strVal val="#ppt_x-0.05"/>
                                          </p:val>
                                        </p:tav>
                                      </p:tavLst>
                                    </p:anim>
                                    <p:anim calcmode="lin" valueType="num">
                                      <p:cBhvr>
                                        <p:cTn id="27" dur="800" decel="100000" fill="hold"/>
                                        <p:tgtEl>
                                          <p:spTgt spid="27"/>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par>
                                <p:cTn id="30" presetID="30"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800" decel="100000"/>
                                        <p:tgtEl>
                                          <p:spTgt spid="21"/>
                                        </p:tgtEl>
                                      </p:cBhvr>
                                    </p:animEffect>
                                    <p:anim calcmode="lin" valueType="num">
                                      <p:cBhvr>
                                        <p:cTn id="33" dur="800" decel="100000" fill="hold"/>
                                        <p:tgtEl>
                                          <p:spTgt spid="21"/>
                                        </p:tgtEl>
                                        <p:attrNameLst>
                                          <p:attrName>style.rotation</p:attrName>
                                        </p:attrNameLst>
                                      </p:cBhvr>
                                      <p:tavLst>
                                        <p:tav tm="0">
                                          <p:val>
                                            <p:fltVal val="-90"/>
                                          </p:val>
                                        </p:tav>
                                        <p:tav tm="100000">
                                          <p:val>
                                            <p:fltVal val="0"/>
                                          </p:val>
                                        </p:tav>
                                      </p:tavLst>
                                    </p:anim>
                                    <p:anim calcmode="lin" valueType="num">
                                      <p:cBhvr>
                                        <p:cTn id="34" dur="800" decel="100000" fill="hold"/>
                                        <p:tgtEl>
                                          <p:spTgt spid="21"/>
                                        </p:tgtEl>
                                        <p:attrNameLst>
                                          <p:attrName>ppt_x</p:attrName>
                                        </p:attrNameLst>
                                      </p:cBhvr>
                                      <p:tavLst>
                                        <p:tav tm="0">
                                          <p:val>
                                            <p:strVal val="#ppt_x+0.4"/>
                                          </p:val>
                                        </p:tav>
                                        <p:tav tm="100000">
                                          <p:val>
                                            <p:strVal val="#ppt_x-0.05"/>
                                          </p:val>
                                        </p:tav>
                                      </p:tavLst>
                                    </p:anim>
                                    <p:anim calcmode="lin" valueType="num">
                                      <p:cBhvr>
                                        <p:cTn id="35" dur="800" decel="100000" fill="hold"/>
                                        <p:tgtEl>
                                          <p:spTgt spid="21"/>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par>
                                <p:cTn id="38" presetID="30"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800" decel="100000"/>
                                        <p:tgtEl>
                                          <p:spTgt spid="15"/>
                                        </p:tgtEl>
                                      </p:cBhvr>
                                    </p:animEffect>
                                    <p:anim calcmode="lin" valueType="num">
                                      <p:cBhvr>
                                        <p:cTn id="41" dur="800" decel="100000" fill="hold"/>
                                        <p:tgtEl>
                                          <p:spTgt spid="15"/>
                                        </p:tgtEl>
                                        <p:attrNameLst>
                                          <p:attrName>style.rotation</p:attrName>
                                        </p:attrNameLst>
                                      </p:cBhvr>
                                      <p:tavLst>
                                        <p:tav tm="0">
                                          <p:val>
                                            <p:fltVal val="-90"/>
                                          </p:val>
                                        </p:tav>
                                        <p:tav tm="100000">
                                          <p:val>
                                            <p:fltVal val="0"/>
                                          </p:val>
                                        </p:tav>
                                      </p:tavLst>
                                    </p:anim>
                                    <p:anim calcmode="lin" valueType="num">
                                      <p:cBhvr>
                                        <p:cTn id="42" dur="800" decel="100000" fill="hold"/>
                                        <p:tgtEl>
                                          <p:spTgt spid="15"/>
                                        </p:tgtEl>
                                        <p:attrNameLst>
                                          <p:attrName>ppt_x</p:attrName>
                                        </p:attrNameLst>
                                      </p:cBhvr>
                                      <p:tavLst>
                                        <p:tav tm="0">
                                          <p:val>
                                            <p:strVal val="#ppt_x+0.4"/>
                                          </p:val>
                                        </p:tav>
                                        <p:tav tm="100000">
                                          <p:val>
                                            <p:strVal val="#ppt_x-0.05"/>
                                          </p:val>
                                        </p:tav>
                                      </p:tavLst>
                                    </p:anim>
                                    <p:anim calcmode="lin" valueType="num">
                                      <p:cBhvr>
                                        <p:cTn id="43" dur="800" decel="100000" fill="hold"/>
                                        <p:tgtEl>
                                          <p:spTgt spid="15"/>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071546"/>
            <a:ext cx="8686800" cy="4857784"/>
          </a:xfrm>
        </p:spPr>
        <p:txBody>
          <a:bodyPr>
            <a:normAutofit/>
          </a:bodyPr>
          <a:lstStyle/>
          <a:p>
            <a:pPr algn="just">
              <a:buNone/>
            </a:pPr>
            <a:endParaRPr lang="es-ES" sz="2000" b="1" dirty="0" smtClean="0">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Especialización horizontal</a:t>
            </a:r>
            <a:r>
              <a:rPr lang="es-ES" sz="2000" dirty="0" smtClean="0">
                <a:effectLst>
                  <a:outerShdw blurRad="38100" dist="38100" dir="2700000" algn="tl">
                    <a:srgbClr val="000000">
                      <a:alpha val="43137"/>
                    </a:srgbClr>
                  </a:outerShdw>
                </a:effectLst>
              </a:rPr>
              <a:t>, cada trabajador tiene altos conocimientos de la tarea que realiza, aunque su campo de trabajo es amplio, siempre está enfocado en la misma dirección.</a:t>
            </a:r>
          </a:p>
          <a:p>
            <a:pPr algn="just"/>
            <a:endParaRPr lang="es-ES" sz="2000" dirty="0" smtClean="0">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Amplitud vertical</a:t>
            </a:r>
            <a:r>
              <a:rPr lang="es-ES" sz="2000" dirty="0" smtClean="0">
                <a:effectLst>
                  <a:outerShdw blurRad="38100" dist="38100" dir="2700000" algn="tl">
                    <a:srgbClr val="000000">
                      <a:alpha val="43137"/>
                    </a:srgbClr>
                  </a:outerShdw>
                </a:effectLst>
              </a:rPr>
              <a:t>, todos los empleados tienen una alta cualificación, realizan su trabajo controlando cada aspecto del mismo (es decir, no es una simple rutina) y sabe como solventar los problemas que se le presenten.</a:t>
            </a:r>
          </a:p>
          <a:p>
            <a:pPr algn="just"/>
            <a:endParaRPr lang="es-ES" sz="2000" dirty="0" smtClean="0">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Formalización</a:t>
            </a:r>
            <a:r>
              <a:rPr lang="es-ES" sz="2000" dirty="0" smtClean="0">
                <a:effectLst>
                  <a:outerShdw blurRad="38100" dist="38100" dir="2700000" algn="tl">
                    <a:srgbClr val="000000">
                      <a:alpha val="43137"/>
                    </a:srgbClr>
                  </a:outerShdw>
                </a:effectLst>
              </a:rPr>
              <a:t>, es baja (orgánica), ya que hay pocas normas y son permisivas.</a:t>
            </a:r>
            <a:endParaRPr lang="es-ES" sz="2000" dirty="0" smtClean="0">
              <a:effectLst>
                <a:outerShdw blurRad="38100" dist="38100" dir="2700000" algn="tl">
                  <a:srgbClr val="000000">
                    <a:alpha val="43137"/>
                  </a:srgbClr>
                </a:outerShdw>
              </a:effectLst>
            </a:endParaRPr>
          </a:p>
          <a:p>
            <a:pPr algn="just"/>
            <a:endParaRPr lang="es-ES" sz="2400" dirty="0" smtClean="0"/>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effectLst>
                  <a:outerShdw blurRad="38100" dist="38100" dir="2700000" algn="tl">
                    <a:srgbClr val="000000">
                      <a:alpha val="43137"/>
                    </a:srgbClr>
                  </a:outerShdw>
                </a:effectLst>
              </a:rPr>
              <a:t>PUESTOS</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Estrella de 7 puntas">
            <a:hlinkClick r:id="rId3" action="ppaction://hlinksldjump"/>
          </p:cNvPr>
          <p:cNvSpPr/>
          <p:nvPr/>
        </p:nvSpPr>
        <p:spPr>
          <a:xfrm>
            <a:off x="928662" y="5572140"/>
            <a:ext cx="428628" cy="428628"/>
          </a:xfrm>
          <a:prstGeom prst="star7">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
        <p:nvSpPr>
          <p:cNvPr id="7" name="6 CuadroTexto"/>
          <p:cNvSpPr txBox="1"/>
          <p:nvPr/>
        </p:nvSpPr>
        <p:spPr>
          <a:xfrm>
            <a:off x="1428728" y="5643578"/>
            <a:ext cx="7286676" cy="369332"/>
          </a:xfrm>
          <a:prstGeom prst="rect">
            <a:avLst/>
          </a:prstGeom>
          <a:noFill/>
        </p:spPr>
        <p:txBody>
          <a:bodyPr wrap="square" rtlCol="0">
            <a:spAutoFit/>
          </a:bodyPr>
          <a:lstStyle/>
          <a:p>
            <a:r>
              <a:rPr lang="es-ES" dirty="0" smtClean="0"/>
              <a:t>Dimensión horizontal y vertical de los puestos</a:t>
            </a:r>
            <a:endParaRPr lang="es-E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1000"/>
                                        <p:tgtEl>
                                          <p:spTgt spid="3">
                                            <p:txEl>
                                              <p:pRg st="3" end="3"/>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071546"/>
            <a:ext cx="8686800" cy="4857784"/>
          </a:xfrm>
        </p:spPr>
        <p:txBody>
          <a:bodyPr>
            <a:normAutofit/>
          </a:bodyPr>
          <a:lstStyle/>
          <a:p>
            <a:pPr algn="just">
              <a:buNone/>
            </a:pPr>
            <a:endParaRPr lang="es-ES" sz="2000" b="1" dirty="0" smtClean="0">
              <a:solidFill>
                <a:schemeClr val="accent3">
                  <a:lumMod val="75000"/>
                </a:schemeClr>
              </a:solidFill>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Diferenciación horizontal alta (por funciones)</a:t>
            </a:r>
            <a:r>
              <a:rPr lang="es-ES" sz="2000" dirty="0" smtClean="0">
                <a:effectLst>
                  <a:outerShdw blurRad="38100" dist="38100" dir="2700000" algn="tl">
                    <a:srgbClr val="000000">
                      <a:alpha val="43137"/>
                    </a:srgbClr>
                  </a:outerShdw>
                </a:effectLst>
              </a:rPr>
              <a:t>, porque cada departamento está dividido según la labor que realiza. Al haber tan pocos departamentos la función que cada uno ejerce debe de estar muy diferenciada.</a:t>
            </a:r>
          </a:p>
          <a:p>
            <a:pPr algn="just"/>
            <a:endParaRPr lang="es-ES" sz="2000" dirty="0" smtClean="0">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Diferenciación </a:t>
            </a:r>
            <a:r>
              <a:rPr lang="es-ES" sz="2000" b="1" dirty="0" smtClean="0">
                <a:solidFill>
                  <a:schemeClr val="accent3">
                    <a:lumMod val="75000"/>
                  </a:schemeClr>
                </a:solidFill>
                <a:effectLst>
                  <a:outerShdw blurRad="38100" dist="38100" dir="2700000" algn="tl">
                    <a:srgbClr val="000000">
                      <a:alpha val="43137"/>
                    </a:srgbClr>
                  </a:outerShdw>
                </a:effectLst>
              </a:rPr>
              <a:t>v</a:t>
            </a:r>
            <a:r>
              <a:rPr lang="es-ES" sz="2000" b="1" dirty="0" smtClean="0">
                <a:solidFill>
                  <a:schemeClr val="accent3">
                    <a:lumMod val="75000"/>
                  </a:schemeClr>
                </a:solidFill>
                <a:effectLst>
                  <a:outerShdw blurRad="38100" dist="38100" dir="2700000" algn="tl">
                    <a:srgbClr val="000000">
                      <a:alpha val="43137"/>
                    </a:srgbClr>
                  </a:outerShdw>
                </a:effectLst>
              </a:rPr>
              <a:t>ertical</a:t>
            </a:r>
            <a:r>
              <a:rPr lang="es-ES" sz="2000" dirty="0" smtClean="0">
                <a:effectLst>
                  <a:outerShdw blurRad="38100" dist="38100" dir="2700000" algn="tl">
                    <a:srgbClr val="000000">
                      <a:alpha val="43137"/>
                    </a:srgbClr>
                  </a:outerShdw>
                </a:effectLst>
              </a:rPr>
              <a:t>, es relativamente alta con respecto al tamaño de la empresa ya que hay muchos niveles jerárquicos para una empresa tan pequeña.</a:t>
            </a:r>
          </a:p>
          <a:p>
            <a:pPr algn="just"/>
            <a:endParaRPr lang="es-ES" sz="2000" dirty="0" smtClean="0">
              <a:effectLst>
                <a:outerShdw blurRad="38100" dist="38100" dir="2700000" algn="tl">
                  <a:srgbClr val="000000">
                    <a:alpha val="43137"/>
                  </a:srgbClr>
                </a:outerShdw>
              </a:effectLst>
            </a:endParaRPr>
          </a:p>
          <a:p>
            <a:pPr algn="just"/>
            <a:r>
              <a:rPr lang="es-ES" sz="2000" b="1" dirty="0" smtClean="0">
                <a:solidFill>
                  <a:schemeClr val="accent3">
                    <a:lumMod val="75000"/>
                  </a:schemeClr>
                </a:solidFill>
                <a:effectLst>
                  <a:outerShdw blurRad="38100" dist="38100" dir="2700000" algn="tl">
                    <a:srgbClr val="000000">
                      <a:alpha val="43137"/>
                    </a:srgbClr>
                  </a:outerShdw>
                </a:effectLst>
              </a:rPr>
              <a:t>Coordinación horizontal (dispositivos de enlace)</a:t>
            </a:r>
            <a:r>
              <a:rPr lang="es-ES" sz="2000" dirty="0" smtClean="0">
                <a:effectLst>
                  <a:outerShdw blurRad="38100" dist="38100" dir="2700000" algn="tl">
                    <a:srgbClr val="000000">
                      <a:alpha val="43137"/>
                    </a:srgbClr>
                  </a:outerShdw>
                </a:effectLst>
              </a:rPr>
              <a:t>, debido al reducido tamaño de la empresa, los mismos empleados hacen de dispositivo de enlace, ya que hay una continua comunicación entre ellos. </a:t>
            </a:r>
          </a:p>
          <a:p>
            <a:pPr algn="just">
              <a:buNone/>
            </a:pPr>
            <a:endParaRPr lang="es-ES" sz="2000" dirty="0" smtClean="0">
              <a:effectLst>
                <a:outerShdw blurRad="38100" dist="38100" dir="2700000" algn="tl">
                  <a:srgbClr val="000000">
                    <a:alpha val="43137"/>
                  </a:srgbClr>
                </a:outerShdw>
              </a:effectLst>
            </a:endParaRPr>
          </a:p>
          <a:p>
            <a:pPr algn="just"/>
            <a:endParaRPr lang="es-ES" sz="2400" dirty="0" smtClean="0"/>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effectLst>
                  <a:outerShdw blurRad="38100" dist="38100" dir="2700000" algn="tl">
                    <a:srgbClr val="000000">
                      <a:alpha val="43137"/>
                    </a:srgbClr>
                  </a:outerShdw>
                </a:effectLst>
              </a:rPr>
              <a:t>DEPARTAMENTOS</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1000"/>
                                        <p:tgtEl>
                                          <p:spTgt spid="3">
                                            <p:txEl>
                                              <p:pRg st="3" end="3"/>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2000" b="1" dirty="0" smtClean="0">
                <a:solidFill>
                  <a:schemeClr val="accent3">
                    <a:lumMod val="75000"/>
                  </a:schemeClr>
                </a:solidFill>
                <a:effectLst>
                  <a:outerShdw blurRad="38100" dist="38100" dir="2700000" algn="tl">
                    <a:srgbClr val="000000">
                      <a:alpha val="43137"/>
                    </a:srgbClr>
                  </a:outerShdw>
                </a:effectLst>
              </a:rPr>
              <a:t>Descentralización, </a:t>
            </a:r>
            <a:r>
              <a:rPr lang="es-ES" sz="2000" dirty="0" smtClean="0">
                <a:effectLst>
                  <a:outerShdw blurRad="38100" dist="38100" dir="2700000" algn="tl">
                    <a:srgbClr val="000000">
                      <a:alpha val="43137"/>
                    </a:srgbClr>
                  </a:outerShdw>
                </a:effectLst>
              </a:rPr>
              <a:t>ya que, aunque la autoridad la tiene el D.G., los empleados tienen libertad para realizar su trabajo sin la supervisión directa de su jefe, es decir, el D.G. delega ciertas decisiones a sus trabajadores.</a:t>
            </a:r>
          </a:p>
          <a:p>
            <a:endParaRPr lang="es-ES" dirty="0"/>
          </a:p>
        </p:txBody>
      </p:sp>
      <p:sp>
        <p:nvSpPr>
          <p:cNvPr id="3" name="2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4" name="3 Título"/>
          <p:cNvSpPr>
            <a:spLocks noGrp="1"/>
          </p:cNvSpPr>
          <p:nvPr>
            <p:ph type="title"/>
          </p:nvPr>
        </p:nvSpPr>
        <p:spPr/>
        <p:txBody>
          <a:bodyPr/>
          <a:lstStyle/>
          <a:p>
            <a:pPr algn="ctr"/>
            <a:r>
              <a:rPr lang="es-ES" dirty="0" smtClean="0"/>
              <a:t>OTROS</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7172" name="Picture 4" descr="C:\Documents and Settings\jose joaquin\Escritorio\me_ve_08.gif"/>
          <p:cNvPicPr>
            <a:picLocks noChangeAspect="1" noChangeArrowheads="1" noCrop="1"/>
          </p:cNvPicPr>
          <p:nvPr/>
        </p:nvPicPr>
        <p:blipFill>
          <a:blip r:embed="rId3"/>
          <a:srcRect/>
          <a:stretch>
            <a:fillRect/>
          </a:stretch>
        </p:blipFill>
        <p:spPr bwMode="auto">
          <a:xfrm>
            <a:off x="2928926" y="3357562"/>
            <a:ext cx="3644426" cy="2524896"/>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172"/>
                                        </p:tgtEl>
                                        <p:attrNameLst>
                                          <p:attrName>style.visibility</p:attrName>
                                        </p:attrNameLst>
                                      </p:cBhvr>
                                      <p:to>
                                        <p:strVal val="visible"/>
                                      </p:to>
                                    </p:set>
                                    <p:anim calcmode="lin" valueType="num">
                                      <p:cBhvr additive="base">
                                        <p:cTn id="11" dur="500" fill="hold"/>
                                        <p:tgtEl>
                                          <p:spTgt spid="7172"/>
                                        </p:tgtEl>
                                        <p:attrNameLst>
                                          <p:attrName>ppt_x</p:attrName>
                                        </p:attrNameLst>
                                      </p:cBhvr>
                                      <p:tavLst>
                                        <p:tav tm="0">
                                          <p:val>
                                            <p:strVal val="#ppt_x"/>
                                          </p:val>
                                        </p:tav>
                                        <p:tav tm="100000">
                                          <p:val>
                                            <p:strVal val="#ppt_x"/>
                                          </p:val>
                                        </p:tav>
                                      </p:tavLst>
                                    </p:anim>
                                    <p:anim calcmode="lin" valueType="num">
                                      <p:cBhvr additive="base">
                                        <p:cTn id="12"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a:xfrm>
            <a:off x="4380072" y="6407944"/>
            <a:ext cx="3406638" cy="365125"/>
          </a:xfrm>
        </p:spPr>
        <p:txBody>
          <a:bodyPr/>
          <a:lstStyle/>
          <a:p>
            <a:r>
              <a:rPr lang="es-ES" dirty="0" smtClean="0"/>
              <a:t>Organización y Administración de Empresas</a:t>
            </a:r>
            <a:endParaRPr lang="es-ES" dirty="0"/>
          </a:p>
        </p:txBody>
      </p:sp>
      <p:sp>
        <p:nvSpPr>
          <p:cNvPr id="4" name="3 Título"/>
          <p:cNvSpPr>
            <a:spLocks noGrp="1"/>
          </p:cNvSpPr>
          <p:nvPr>
            <p:ph type="title"/>
          </p:nvPr>
        </p:nvSpPr>
        <p:spPr/>
        <p:txBody>
          <a:bodyPr>
            <a:normAutofit fontScale="90000"/>
          </a:bodyPr>
          <a:lstStyle/>
          <a:p>
            <a:r>
              <a:rPr lang="es-ES" dirty="0" smtClean="0"/>
              <a:t>DIMENSIÓN H Y V DE LOS PUESTOS</a:t>
            </a:r>
            <a:endParaRPr lang="es-ES" dirty="0"/>
          </a:p>
        </p:txBody>
      </p:sp>
      <p:sp>
        <p:nvSpPr>
          <p:cNvPr id="8" name="7 Flecha izquierda y derecha"/>
          <p:cNvSpPr/>
          <p:nvPr/>
        </p:nvSpPr>
        <p:spPr>
          <a:xfrm>
            <a:off x="928662" y="3286124"/>
            <a:ext cx="6715172" cy="1071570"/>
          </a:xfrm>
          <a:prstGeom prst="lef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9" name="8 Flecha arriba y abajo"/>
          <p:cNvSpPr/>
          <p:nvPr/>
        </p:nvSpPr>
        <p:spPr>
          <a:xfrm>
            <a:off x="3643306" y="1285860"/>
            <a:ext cx="1285884" cy="5143536"/>
          </a:xfrm>
          <a:prstGeom prst="up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ES"/>
          </a:p>
        </p:txBody>
      </p:sp>
      <p:sp>
        <p:nvSpPr>
          <p:cNvPr id="10" name="9 Recortar rectángulo de esquina diagonal"/>
          <p:cNvSpPr/>
          <p:nvPr/>
        </p:nvSpPr>
        <p:spPr>
          <a:xfrm>
            <a:off x="571472" y="1142984"/>
            <a:ext cx="2214578" cy="1143008"/>
          </a:xfrm>
          <a:prstGeom prst="snip2Diag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ES" sz="1200" dirty="0" smtClean="0"/>
              <a:t>(EH, AV)</a:t>
            </a:r>
          </a:p>
          <a:p>
            <a:pPr algn="ctr"/>
            <a:r>
              <a:rPr lang="es-ES" sz="1200" dirty="0" smtClean="0"/>
              <a:t>PUESTOS DE NATURALEZA PROFESIONAL</a:t>
            </a:r>
            <a:endParaRPr lang="es-ES" sz="1200" dirty="0"/>
          </a:p>
        </p:txBody>
      </p:sp>
      <p:sp>
        <p:nvSpPr>
          <p:cNvPr id="12" name="11 CuadroTexto"/>
          <p:cNvSpPr txBox="1"/>
          <p:nvPr/>
        </p:nvSpPr>
        <p:spPr>
          <a:xfrm>
            <a:off x="5715008" y="6072206"/>
            <a:ext cx="2928958" cy="369332"/>
          </a:xfrm>
          <a:prstGeom prst="rect">
            <a:avLst/>
          </a:prstGeom>
          <a:noFill/>
        </p:spPr>
        <p:txBody>
          <a:bodyPr wrap="square" rtlCol="0">
            <a:spAutoFit/>
          </a:bodyPr>
          <a:lstStyle/>
          <a:p>
            <a:r>
              <a:rPr lang="es-ES" dirty="0" smtClean="0"/>
              <a:t>Campana de Gauss</a:t>
            </a:r>
            <a:endParaRPr lang="es-ES" dirty="0"/>
          </a:p>
        </p:txBody>
      </p:sp>
      <p:sp>
        <p:nvSpPr>
          <p:cNvPr id="13" name="12 CuadroTexto"/>
          <p:cNvSpPr txBox="1"/>
          <p:nvPr/>
        </p:nvSpPr>
        <p:spPr>
          <a:xfrm>
            <a:off x="4000496" y="1714488"/>
            <a:ext cx="571504" cy="400110"/>
          </a:xfrm>
          <a:prstGeom prst="rect">
            <a:avLst/>
          </a:prstGeom>
          <a:noFill/>
        </p:spPr>
        <p:txBody>
          <a:bodyPr wrap="square" rtlCol="0">
            <a:spAutoFit/>
          </a:bodyPr>
          <a:lstStyle/>
          <a:p>
            <a:pPr algn="ctr"/>
            <a:r>
              <a:rPr lang="es-ES" sz="2000" b="1" dirty="0" smtClean="0">
                <a:solidFill>
                  <a:schemeClr val="bg1"/>
                </a:solidFill>
              </a:rPr>
              <a:t>A</a:t>
            </a:r>
            <a:r>
              <a:rPr lang="es-ES" sz="2000" b="1" dirty="0" smtClean="0">
                <a:solidFill>
                  <a:schemeClr val="bg1"/>
                </a:solidFill>
              </a:rPr>
              <a:t>V</a:t>
            </a:r>
            <a:endParaRPr lang="es-ES" sz="2000" b="1" dirty="0">
              <a:solidFill>
                <a:schemeClr val="bg1"/>
              </a:solidFill>
            </a:endParaRPr>
          </a:p>
        </p:txBody>
      </p:sp>
      <p:sp>
        <p:nvSpPr>
          <p:cNvPr id="14" name="13 CuadroTexto"/>
          <p:cNvSpPr txBox="1"/>
          <p:nvPr/>
        </p:nvSpPr>
        <p:spPr>
          <a:xfrm>
            <a:off x="4000496" y="5643578"/>
            <a:ext cx="571504" cy="400110"/>
          </a:xfrm>
          <a:prstGeom prst="rect">
            <a:avLst/>
          </a:prstGeom>
          <a:noFill/>
        </p:spPr>
        <p:txBody>
          <a:bodyPr wrap="square" rtlCol="0">
            <a:spAutoFit/>
          </a:bodyPr>
          <a:lstStyle/>
          <a:p>
            <a:pPr algn="ctr"/>
            <a:r>
              <a:rPr lang="es-ES" sz="2000" b="1" dirty="0" smtClean="0">
                <a:solidFill>
                  <a:schemeClr val="bg1"/>
                </a:solidFill>
              </a:rPr>
              <a:t>EV</a:t>
            </a:r>
            <a:endParaRPr lang="es-ES" sz="2000" b="1" dirty="0">
              <a:solidFill>
                <a:schemeClr val="bg1"/>
              </a:solidFill>
            </a:endParaRPr>
          </a:p>
        </p:txBody>
      </p:sp>
      <p:sp>
        <p:nvSpPr>
          <p:cNvPr id="15" name="14 CuadroTexto"/>
          <p:cNvSpPr txBox="1"/>
          <p:nvPr/>
        </p:nvSpPr>
        <p:spPr>
          <a:xfrm>
            <a:off x="6643702" y="3643314"/>
            <a:ext cx="571504" cy="400110"/>
          </a:xfrm>
          <a:prstGeom prst="rect">
            <a:avLst/>
          </a:prstGeom>
          <a:noFill/>
        </p:spPr>
        <p:txBody>
          <a:bodyPr wrap="square" rtlCol="0">
            <a:spAutoFit/>
          </a:bodyPr>
          <a:lstStyle/>
          <a:p>
            <a:pPr algn="ctr"/>
            <a:r>
              <a:rPr lang="es-ES" sz="2000" b="1" dirty="0" smtClean="0">
                <a:solidFill>
                  <a:schemeClr val="bg1"/>
                </a:solidFill>
              </a:rPr>
              <a:t>A</a:t>
            </a:r>
            <a:r>
              <a:rPr lang="es-ES" sz="2000" b="1" dirty="0" smtClean="0">
                <a:solidFill>
                  <a:schemeClr val="bg1"/>
                </a:solidFill>
              </a:rPr>
              <a:t>H</a:t>
            </a:r>
            <a:endParaRPr lang="es-ES" sz="2000" b="1" dirty="0">
              <a:solidFill>
                <a:schemeClr val="bg1"/>
              </a:solidFill>
            </a:endParaRPr>
          </a:p>
        </p:txBody>
      </p:sp>
      <p:sp>
        <p:nvSpPr>
          <p:cNvPr id="16" name="15 CuadroTexto"/>
          <p:cNvSpPr txBox="1"/>
          <p:nvPr/>
        </p:nvSpPr>
        <p:spPr>
          <a:xfrm>
            <a:off x="1285852" y="3643314"/>
            <a:ext cx="571504" cy="400110"/>
          </a:xfrm>
          <a:prstGeom prst="rect">
            <a:avLst/>
          </a:prstGeom>
          <a:noFill/>
        </p:spPr>
        <p:txBody>
          <a:bodyPr wrap="square" rtlCol="0">
            <a:spAutoFit/>
          </a:bodyPr>
          <a:lstStyle/>
          <a:p>
            <a:pPr algn="ctr"/>
            <a:r>
              <a:rPr lang="es-ES" sz="2000" b="1" dirty="0" smtClean="0">
                <a:solidFill>
                  <a:schemeClr val="bg1"/>
                </a:solidFill>
              </a:rPr>
              <a:t>EH</a:t>
            </a:r>
            <a:endParaRPr lang="es-ES" sz="2000" b="1" dirty="0">
              <a:solidFill>
                <a:schemeClr val="bg1"/>
              </a:solidFill>
            </a:endParaRPr>
          </a:p>
        </p:txBody>
      </p:sp>
      <p:sp>
        <p:nvSpPr>
          <p:cNvPr id="17" name="16 Estrella de 7 puntas">
            <a:hlinkClick r:id="rId2" action="ppaction://hlinksldjump"/>
          </p:cNvPr>
          <p:cNvSpPr/>
          <p:nvPr/>
        </p:nvSpPr>
        <p:spPr>
          <a:xfrm>
            <a:off x="5214942" y="6000768"/>
            <a:ext cx="428628" cy="428628"/>
          </a:xfrm>
          <a:prstGeom prst="star7">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cxnSp>
        <p:nvCxnSpPr>
          <p:cNvPr id="21" name="20 Conector recto de flecha"/>
          <p:cNvCxnSpPr>
            <a:stCxn id="8" idx="3"/>
          </p:cNvCxnSpPr>
          <p:nvPr/>
        </p:nvCxnSpPr>
        <p:spPr>
          <a:xfrm rot="10800000">
            <a:off x="928662" y="1285861"/>
            <a:ext cx="1588" cy="2536049"/>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23" name="22 Conector recto de flecha"/>
          <p:cNvCxnSpPr>
            <a:stCxn id="9" idx="0"/>
          </p:cNvCxnSpPr>
          <p:nvPr/>
        </p:nvCxnSpPr>
        <p:spPr>
          <a:xfrm rot="16200000" flipV="1">
            <a:off x="2571736" y="-428652"/>
            <a:ext cx="1588" cy="3429024"/>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sp>
        <p:nvSpPr>
          <p:cNvPr id="25" name="24 Flecha curvada hacia arriba">
            <a:hlinkClick r:id="rId3"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9"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2000" fill="hold"/>
                                        <p:tgtEl>
                                          <p:spTgt spid="23"/>
                                        </p:tgtEl>
                                        <p:attrNameLst>
                                          <p:attrName>ppt_x</p:attrName>
                                        </p:attrNameLst>
                                      </p:cBhvr>
                                      <p:tavLst>
                                        <p:tav tm="0">
                                          <p:val>
                                            <p:strVal val="#ppt_x-.2"/>
                                          </p:val>
                                        </p:tav>
                                        <p:tav tm="100000">
                                          <p:val>
                                            <p:strVal val="#ppt_x"/>
                                          </p:val>
                                        </p:tav>
                                      </p:tavLst>
                                    </p:anim>
                                    <p:anim calcmode="lin" valueType="num">
                                      <p:cBhvr>
                                        <p:cTn id="18" dur="2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9" dur="2000"/>
                                        <p:tgtEl>
                                          <p:spTgt spid="23"/>
                                        </p:tgtEl>
                                      </p:cBhvr>
                                    </p:animEffect>
                                  </p:childTnLst>
                                </p:cTn>
                              </p:par>
                              <p:par>
                                <p:cTn id="20" presetID="29"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ppt_x</p:attrName>
                                        </p:attrNameLst>
                                      </p:cBhvr>
                                      <p:tavLst>
                                        <p:tav tm="0">
                                          <p:val>
                                            <p:strVal val="#ppt_x-.2"/>
                                          </p:val>
                                        </p:tav>
                                        <p:tav tm="100000">
                                          <p:val>
                                            <p:strVal val="#ppt_x"/>
                                          </p:val>
                                        </p:tav>
                                      </p:tavLst>
                                    </p:anim>
                                    <p:anim calcmode="lin" valueType="num">
                                      <p:cBhvr>
                                        <p:cTn id="2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1"/>
                                        </p:tgtEl>
                                      </p:cBhvr>
                                    </p:animEffect>
                                  </p:childTnLst>
                                </p:cTn>
                              </p:par>
                            </p:childTnLst>
                          </p:cTn>
                        </p:par>
                        <p:par>
                          <p:cTn id="25" fill="hold">
                            <p:stCondLst>
                              <p:cond delay="3000"/>
                            </p:stCondLst>
                            <p:childTnLst>
                              <p:par>
                                <p:cTn id="26" presetID="10" presetClass="exit" presetSubtype="0" fill="hold" nodeType="afterEffect">
                                  <p:stCondLst>
                                    <p:cond delay="0"/>
                                  </p:stCondLst>
                                  <p:childTnLst>
                                    <p:animEffect transition="out" filter="fade">
                                      <p:cBhvr>
                                        <p:cTn id="27" dur="2000"/>
                                        <p:tgtEl>
                                          <p:spTgt spid="21"/>
                                        </p:tgtEl>
                                      </p:cBhvr>
                                    </p:animEffect>
                                    <p:set>
                                      <p:cBhvr>
                                        <p:cTn id="28" dur="1" fill="hold">
                                          <p:stCondLst>
                                            <p:cond delay="1999"/>
                                          </p:stCondLst>
                                        </p:cTn>
                                        <p:tgtEl>
                                          <p:spTgt spid="21"/>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2000"/>
                                        <p:tgtEl>
                                          <p:spTgt spid="23"/>
                                        </p:tgtEl>
                                      </p:cBhvr>
                                    </p:animEffect>
                                    <p:set>
                                      <p:cBhvr>
                                        <p:cTn id="31" dur="1" fill="hold">
                                          <p:stCondLst>
                                            <p:cond delay="1999"/>
                                          </p:stCondLst>
                                        </p:cTn>
                                        <p:tgtEl>
                                          <p:spTgt spid="23"/>
                                        </p:tgtEl>
                                        <p:attrNameLst>
                                          <p:attrName>style.visibility</p:attrName>
                                        </p:attrNameLst>
                                      </p:cBhvr>
                                      <p:to>
                                        <p:strVal val="hidden"/>
                                      </p:to>
                                    </p:se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0">
                                            <p:bg/>
                                          </p:spTgt>
                                        </p:tgtEl>
                                        <p:attrNameLst>
                                          <p:attrName>style.visibility</p:attrName>
                                        </p:attrNameLst>
                                      </p:cBhvr>
                                      <p:to>
                                        <p:strVal val="visible"/>
                                      </p:to>
                                    </p:set>
                                    <p:animEffect transition="in" filter="fade">
                                      <p:cBhvr>
                                        <p:cTn id="35" dur="2000"/>
                                        <p:tgtEl>
                                          <p:spTgt spid="10">
                                            <p:bg/>
                                          </p:spTgt>
                                        </p:tgtEl>
                                      </p:cBhvr>
                                    </p:animEffect>
                                  </p:childTnLst>
                                </p:cTn>
                              </p:par>
                            </p:childTnLst>
                          </p:cTn>
                        </p:par>
                        <p:par>
                          <p:cTn id="36" fill="hold">
                            <p:stCondLst>
                              <p:cond delay="7000"/>
                            </p:stCondLst>
                            <p:childTnLst>
                              <p:par>
                                <p:cTn id="37" presetID="10" presetClass="entr" presetSubtype="0" fill="hold" grpId="0" nodeType="after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2000"/>
                                        <p:tgtEl>
                                          <p:spTgt spid="10">
                                            <p:txEl>
                                              <p:pRg st="0" end="0"/>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10">
                                            <p:txEl>
                                              <p:pRg st="1" end="1"/>
                                            </p:txEl>
                                          </p:spTgt>
                                        </p:tgtEl>
                                        <p:attrNameLst>
                                          <p:attrName>style.visibility</p:attrName>
                                        </p:attrNameLst>
                                      </p:cBhvr>
                                      <p:to>
                                        <p:strVal val="visible"/>
                                      </p:to>
                                    </p:set>
                                    <p:animEffect transition="in" filter="fade">
                                      <p:cBhvr>
                                        <p:cTn id="43" dur="2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build="allAtOnce"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sz="2000" b="1" dirty="0" smtClean="0">
                <a:solidFill>
                  <a:schemeClr val="accent3"/>
                </a:solidFill>
              </a:rPr>
              <a:t>Nº de niveles jerárquicos: </a:t>
            </a:r>
            <a:r>
              <a:rPr lang="es-ES" sz="2000" dirty="0" smtClean="0"/>
              <a:t>4 (</a:t>
            </a:r>
            <a:r>
              <a:rPr lang="es-ES" sz="2000" dirty="0" smtClean="0"/>
              <a:t>Medio) </a:t>
            </a:r>
            <a:endParaRPr lang="es-ES" sz="2000" dirty="0" smtClean="0"/>
          </a:p>
          <a:p>
            <a:r>
              <a:rPr lang="es-ES" sz="2000" b="1" dirty="0" smtClean="0">
                <a:solidFill>
                  <a:schemeClr val="accent3"/>
                </a:solidFill>
              </a:rPr>
              <a:t>Nº total de puestos: </a:t>
            </a:r>
            <a:r>
              <a:rPr lang="es-ES" sz="2000" dirty="0" smtClean="0"/>
              <a:t>11</a:t>
            </a:r>
          </a:p>
          <a:p>
            <a:r>
              <a:rPr lang="es-ES" sz="2000" b="1" dirty="0" err="1" smtClean="0">
                <a:solidFill>
                  <a:schemeClr val="accent3"/>
                </a:solidFill>
              </a:rPr>
              <a:t>Span</a:t>
            </a:r>
            <a:r>
              <a:rPr lang="es-ES" sz="2000" b="1" dirty="0" smtClean="0">
                <a:solidFill>
                  <a:schemeClr val="accent3"/>
                </a:solidFill>
              </a:rPr>
              <a:t> de Control: </a:t>
            </a:r>
          </a:p>
          <a:p>
            <a:pPr lvl="1">
              <a:buFont typeface="Wingdings" pitchFamily="2" charset="2"/>
              <a:buChar char="Ø"/>
            </a:pPr>
            <a:r>
              <a:rPr lang="es-ES" sz="2000" dirty="0" smtClean="0"/>
              <a:t> </a:t>
            </a:r>
            <a:r>
              <a:rPr lang="es-ES" sz="2000" i="1" dirty="0" smtClean="0"/>
              <a:t>Director General: </a:t>
            </a:r>
            <a:r>
              <a:rPr lang="es-ES" sz="2000" dirty="0" smtClean="0"/>
              <a:t>3</a:t>
            </a:r>
          </a:p>
          <a:p>
            <a:pPr lvl="1">
              <a:buFont typeface="Wingdings" pitchFamily="2" charset="2"/>
              <a:buChar char="Ø"/>
            </a:pPr>
            <a:r>
              <a:rPr lang="es-ES" sz="2000" dirty="0" smtClean="0"/>
              <a:t> </a:t>
            </a:r>
            <a:r>
              <a:rPr lang="es-ES" sz="2000" i="1" dirty="0" smtClean="0"/>
              <a:t>Coordinador de Arte: </a:t>
            </a:r>
            <a:r>
              <a:rPr lang="es-ES" sz="2000" dirty="0" smtClean="0"/>
              <a:t>3</a:t>
            </a:r>
          </a:p>
          <a:p>
            <a:pPr lvl="1">
              <a:buFont typeface="Wingdings" pitchFamily="2" charset="2"/>
              <a:buChar char="Ø"/>
            </a:pPr>
            <a:r>
              <a:rPr lang="es-ES" sz="2000" dirty="0" smtClean="0"/>
              <a:t> </a:t>
            </a:r>
            <a:r>
              <a:rPr lang="es-ES" sz="2000" i="1" dirty="0" smtClean="0"/>
              <a:t>Jefe de diseño: </a:t>
            </a:r>
            <a:r>
              <a:rPr lang="es-ES" sz="2000" dirty="0" smtClean="0"/>
              <a:t>3</a:t>
            </a:r>
          </a:p>
          <a:p>
            <a:pPr lvl="1">
              <a:buFont typeface="Wingdings" pitchFamily="2" charset="2"/>
              <a:buChar char="Ø"/>
            </a:pPr>
            <a:r>
              <a:rPr lang="es-ES" sz="2000" dirty="0" smtClean="0"/>
              <a:t> </a:t>
            </a:r>
            <a:r>
              <a:rPr lang="es-ES" sz="2000" i="1" dirty="0" smtClean="0"/>
              <a:t>Jefe gráfico: </a:t>
            </a:r>
            <a:r>
              <a:rPr lang="es-ES" sz="2000" dirty="0" smtClean="0"/>
              <a:t>2</a:t>
            </a:r>
          </a:p>
          <a:p>
            <a:r>
              <a:rPr lang="es-ES" sz="2000" b="1" dirty="0" err="1" smtClean="0">
                <a:solidFill>
                  <a:schemeClr val="accent3"/>
                </a:solidFill>
              </a:rPr>
              <a:t>Span</a:t>
            </a:r>
            <a:r>
              <a:rPr lang="es-ES" sz="2000" b="1" dirty="0" smtClean="0">
                <a:solidFill>
                  <a:schemeClr val="accent3"/>
                </a:solidFill>
              </a:rPr>
              <a:t> medio: </a:t>
            </a:r>
            <a:r>
              <a:rPr lang="es-ES" sz="2000" dirty="0" smtClean="0"/>
              <a:t>2.75</a:t>
            </a:r>
          </a:p>
          <a:p>
            <a:r>
              <a:rPr lang="es-ES" sz="2000" b="1" dirty="0" smtClean="0">
                <a:solidFill>
                  <a:schemeClr val="accent3"/>
                </a:solidFill>
              </a:rPr>
              <a:t>Control: </a:t>
            </a:r>
            <a:r>
              <a:rPr lang="es-ES" sz="2000" dirty="0" smtClean="0"/>
              <a:t>por resultados</a:t>
            </a:r>
          </a:p>
          <a:p>
            <a:r>
              <a:rPr lang="es-ES" sz="2000" b="1" dirty="0" smtClean="0">
                <a:solidFill>
                  <a:schemeClr val="accent3"/>
                </a:solidFill>
              </a:rPr>
              <a:t>Sistema decisor: </a:t>
            </a:r>
            <a:r>
              <a:rPr lang="es-ES" sz="2000" dirty="0" smtClean="0"/>
              <a:t>descentralizada por proyectos</a:t>
            </a:r>
          </a:p>
          <a:p>
            <a:endParaRPr lang="es-ES" sz="2000" dirty="0" smtClean="0"/>
          </a:p>
          <a:p>
            <a:pPr>
              <a:buFont typeface="Wingdings" pitchFamily="2" charset="2"/>
              <a:buChar char="Ø"/>
            </a:pPr>
            <a:endParaRPr lang="es-ES" dirty="0" smtClean="0"/>
          </a:p>
          <a:p>
            <a:pPr lvl="1">
              <a:buFont typeface="Wingdings" pitchFamily="2" charset="2"/>
              <a:buChar char="Ø"/>
            </a:pPr>
            <a:endParaRPr lang="es-ES" dirty="0" smtClean="0"/>
          </a:p>
          <a:p>
            <a:pPr>
              <a:buNone/>
            </a:pPr>
            <a:endParaRPr lang="es-ES" dirty="0"/>
          </a:p>
        </p:txBody>
      </p:sp>
      <p:sp>
        <p:nvSpPr>
          <p:cNvPr id="4" name="3 Marcador de pie de página"/>
          <p:cNvSpPr>
            <a:spLocks noGrp="1"/>
          </p:cNvSpPr>
          <p:nvPr>
            <p:ph type="ftr" sz="quarter" idx="11"/>
          </p:nvPr>
        </p:nvSpPr>
        <p:spPr>
          <a:xfrm>
            <a:off x="4380072" y="6407944"/>
            <a:ext cx="2978010"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effectLst>
                  <a:outerShdw blurRad="38100" dist="38100" dir="2700000" algn="tl">
                    <a:srgbClr val="000000">
                      <a:alpha val="43137"/>
                    </a:srgbClr>
                  </a:outerShdw>
                </a:effectLst>
              </a:rPr>
              <a:t>ORGANIGRAMA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Flecha derecha">
            <a:hlinkClick r:id="" action="ppaction://hlinkshowjump?jump=nextslide"/>
          </p:cNvPr>
          <p:cNvSpPr/>
          <p:nvPr/>
        </p:nvSpPr>
        <p:spPr>
          <a:xfrm>
            <a:off x="7429520" y="6500834"/>
            <a:ext cx="571504" cy="214314"/>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ES"/>
          </a:p>
        </p:txBody>
      </p:sp>
      <p:pic>
        <p:nvPicPr>
          <p:cNvPr id="7" name="Picture 2" descr="C:\Documents and Settings\jose joaquin\Escritorio\x_cactusflor6t.gif"/>
          <p:cNvPicPr>
            <a:picLocks noChangeAspect="1" noChangeArrowheads="1" noCrop="1"/>
          </p:cNvPicPr>
          <p:nvPr/>
        </p:nvPicPr>
        <p:blipFill>
          <a:blip r:embed="rId3"/>
          <a:srcRect/>
          <a:stretch>
            <a:fillRect/>
          </a:stretch>
        </p:blipFill>
        <p:spPr bwMode="auto">
          <a:xfrm>
            <a:off x="7143768" y="4000504"/>
            <a:ext cx="1494164" cy="1668483"/>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500"/>
                                        <p:tgtEl>
                                          <p:spTgt spid="3">
                                            <p:txEl>
                                              <p:pRg st="9" end="9"/>
                                            </p:txEl>
                                          </p:spTgt>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68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357158" y="142852"/>
            <a:ext cx="8229600" cy="1143000"/>
          </a:xfrm>
        </p:spPr>
        <p:txBody>
          <a:bodyPr/>
          <a:lstStyle/>
          <a:p>
            <a:pPr algn="ctr"/>
            <a:r>
              <a:rPr lang="es-ES" dirty="0" smtClean="0">
                <a:effectLst>
                  <a:outerShdw blurRad="38100" dist="38100" dir="2700000" algn="tl">
                    <a:srgbClr val="000000">
                      <a:alpha val="43137"/>
                    </a:srgbClr>
                  </a:outerShdw>
                </a:effectLst>
              </a:rPr>
              <a:t>ORGANIGRAMA</a:t>
            </a:r>
            <a:endParaRPr lang="es-ES" dirty="0">
              <a:effectLst>
                <a:outerShdw blurRad="38100" dist="38100" dir="2700000" algn="tl">
                  <a:srgbClr val="000000">
                    <a:alpha val="43137"/>
                  </a:srgbClr>
                </a:outerShdw>
              </a:effectLst>
            </a:endParaRPr>
          </a:p>
        </p:txBody>
      </p:sp>
      <p:sp>
        <p:nvSpPr>
          <p:cNvPr id="13" name="12 Rectángulo redondeado">
            <a:hlinkClick r:id="rId3" action="ppaction://hlinksldjump"/>
          </p:cNvPr>
          <p:cNvSpPr/>
          <p:nvPr/>
        </p:nvSpPr>
        <p:spPr>
          <a:xfrm>
            <a:off x="3643306" y="1571612"/>
            <a:ext cx="1571636" cy="642942"/>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D G</a:t>
            </a:r>
            <a:endParaRPr lang="es-ES" b="1" spc="150" dirty="0">
              <a:ln w="11430"/>
              <a:solidFill>
                <a:srgbClr val="F8F8F8"/>
              </a:solidFill>
              <a:effectLst>
                <a:outerShdw blurRad="25400" algn="tl" rotWithShape="0">
                  <a:srgbClr val="000000">
                    <a:alpha val="43000"/>
                  </a:srgbClr>
                </a:outerShdw>
              </a:effectLst>
            </a:endParaRPr>
          </a:p>
        </p:txBody>
      </p:sp>
      <p:sp>
        <p:nvSpPr>
          <p:cNvPr id="14" name="13 Rectángulo redondeado"/>
          <p:cNvSpPr/>
          <p:nvPr/>
        </p:nvSpPr>
        <p:spPr>
          <a:xfrm>
            <a:off x="6715140" y="4429132"/>
            <a:ext cx="1214446" cy="571504"/>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lstStyle/>
          <a:p>
            <a:pPr algn="ctr"/>
            <a:r>
              <a:rPr lang="es-ES" sz="1400" dirty="0" smtClean="0"/>
              <a:t>Jefe Gráfico</a:t>
            </a:r>
            <a:endParaRPr lang="es-ES" sz="1400" dirty="0"/>
          </a:p>
        </p:txBody>
      </p:sp>
      <p:sp>
        <p:nvSpPr>
          <p:cNvPr id="15" name="14 Rectángulo redondeado">
            <a:hlinkClick r:id="rId4" action="ppaction://hlinksldjump"/>
          </p:cNvPr>
          <p:cNvSpPr/>
          <p:nvPr/>
        </p:nvSpPr>
        <p:spPr>
          <a:xfrm>
            <a:off x="4429124" y="5500702"/>
            <a:ext cx="1285884"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Contable</a:t>
            </a:r>
            <a:endParaRPr lang="es-ES" sz="1400" b="1" spc="150" dirty="0">
              <a:ln w="11430"/>
              <a:solidFill>
                <a:srgbClr val="F8F8F8"/>
              </a:solidFill>
              <a:effectLst>
                <a:outerShdw blurRad="25400" algn="tl" rotWithShape="0">
                  <a:srgbClr val="000000">
                    <a:alpha val="43000"/>
                  </a:srgbClr>
                </a:outerShdw>
              </a:effectLst>
            </a:endParaRPr>
          </a:p>
        </p:txBody>
      </p:sp>
      <p:sp>
        <p:nvSpPr>
          <p:cNvPr id="16" name="15 Rectángulo redondeado"/>
          <p:cNvSpPr/>
          <p:nvPr/>
        </p:nvSpPr>
        <p:spPr>
          <a:xfrm>
            <a:off x="1571604" y="4429132"/>
            <a:ext cx="1285884" cy="571504"/>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Jefe de Diseño</a:t>
            </a:r>
            <a:endParaRPr lang="es-ES" sz="1400" b="1" spc="150" dirty="0">
              <a:ln w="11430"/>
              <a:solidFill>
                <a:srgbClr val="F8F8F8"/>
              </a:solidFill>
              <a:effectLst>
                <a:outerShdw blurRad="25400" algn="tl" rotWithShape="0">
                  <a:srgbClr val="000000">
                    <a:alpha val="43000"/>
                  </a:srgbClr>
                </a:outerShdw>
              </a:effectLst>
            </a:endParaRPr>
          </a:p>
        </p:txBody>
      </p:sp>
      <p:sp>
        <p:nvSpPr>
          <p:cNvPr id="17" name="16 Rectángulo redondeado"/>
          <p:cNvSpPr/>
          <p:nvPr/>
        </p:nvSpPr>
        <p:spPr>
          <a:xfrm>
            <a:off x="6072198" y="2714620"/>
            <a:ext cx="1428760" cy="428628"/>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R. Públicas</a:t>
            </a:r>
            <a:endParaRPr lang="es-ES" sz="1400" b="1" spc="150" dirty="0">
              <a:ln w="11430"/>
              <a:solidFill>
                <a:srgbClr val="F8F8F8"/>
              </a:solidFill>
              <a:effectLst>
                <a:outerShdw blurRad="25400" algn="tl" rotWithShape="0">
                  <a:srgbClr val="000000">
                    <a:alpha val="43000"/>
                  </a:srgbClr>
                </a:outerShdw>
              </a:effectLst>
            </a:endParaRPr>
          </a:p>
        </p:txBody>
      </p:sp>
      <p:sp>
        <p:nvSpPr>
          <p:cNvPr id="18" name="17 Rectángulo redondeado"/>
          <p:cNvSpPr/>
          <p:nvPr/>
        </p:nvSpPr>
        <p:spPr>
          <a:xfrm>
            <a:off x="6072198" y="1857364"/>
            <a:ext cx="1428760" cy="428628"/>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Secretaria</a:t>
            </a:r>
            <a:endParaRPr lang="es-ES" sz="1400" b="1" spc="150" dirty="0">
              <a:ln w="11430"/>
              <a:solidFill>
                <a:srgbClr val="F8F8F8"/>
              </a:solidFill>
              <a:effectLst>
                <a:outerShdw blurRad="25400" algn="tl" rotWithShape="0">
                  <a:srgbClr val="000000">
                    <a:alpha val="43000"/>
                  </a:srgbClr>
                </a:outerShdw>
              </a:effectLst>
            </a:endParaRPr>
          </a:p>
        </p:txBody>
      </p:sp>
      <p:sp>
        <p:nvSpPr>
          <p:cNvPr id="19" name="18 Rectángulo redondeado">
            <a:hlinkClick r:id="rId5" action="ppaction://hlinksldjump"/>
          </p:cNvPr>
          <p:cNvSpPr/>
          <p:nvPr/>
        </p:nvSpPr>
        <p:spPr>
          <a:xfrm>
            <a:off x="5929322" y="5500702"/>
            <a:ext cx="1285884"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Ilustrador</a:t>
            </a:r>
            <a:endParaRPr lang="es-ES" sz="1400" b="1" spc="150" dirty="0">
              <a:ln w="11430"/>
              <a:solidFill>
                <a:srgbClr val="F8F8F8"/>
              </a:solidFill>
              <a:effectLst>
                <a:outerShdw blurRad="25400" algn="tl" rotWithShape="0">
                  <a:srgbClr val="000000">
                    <a:alpha val="43000"/>
                  </a:srgbClr>
                </a:outerShdw>
              </a:effectLst>
            </a:endParaRPr>
          </a:p>
        </p:txBody>
      </p:sp>
      <p:sp>
        <p:nvSpPr>
          <p:cNvPr id="20" name="19 Rectángulo redondeado">
            <a:hlinkClick r:id="rId6" action="ppaction://hlinksldjump"/>
          </p:cNvPr>
          <p:cNvSpPr/>
          <p:nvPr/>
        </p:nvSpPr>
        <p:spPr>
          <a:xfrm>
            <a:off x="3000364" y="5500702"/>
            <a:ext cx="1285884"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200" b="1" spc="150" dirty="0" smtClean="0">
                <a:ln w="11430"/>
                <a:solidFill>
                  <a:srgbClr val="F8F8F8"/>
                </a:solidFill>
                <a:effectLst>
                  <a:outerShdw blurRad="25400" algn="tl" rotWithShape="0">
                    <a:srgbClr val="000000">
                      <a:alpha val="43000"/>
                    </a:srgbClr>
                  </a:outerShdw>
                </a:effectLst>
              </a:rPr>
              <a:t>Diseñador 3</a:t>
            </a:r>
            <a:endParaRPr lang="es-ES" sz="1200" b="1" spc="150" dirty="0">
              <a:ln w="11430"/>
              <a:solidFill>
                <a:srgbClr val="F8F8F8"/>
              </a:solidFill>
              <a:effectLst>
                <a:outerShdw blurRad="25400" algn="tl" rotWithShape="0">
                  <a:srgbClr val="000000">
                    <a:alpha val="43000"/>
                  </a:srgbClr>
                </a:outerShdw>
              </a:effectLst>
            </a:endParaRPr>
          </a:p>
        </p:txBody>
      </p:sp>
      <p:sp>
        <p:nvSpPr>
          <p:cNvPr id="21" name="20 Rectángulo redondeado">
            <a:hlinkClick r:id="rId6" action="ppaction://hlinksldjump"/>
          </p:cNvPr>
          <p:cNvSpPr/>
          <p:nvPr/>
        </p:nvSpPr>
        <p:spPr>
          <a:xfrm>
            <a:off x="1571604" y="5500702"/>
            <a:ext cx="1285884"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200" b="1" spc="150" dirty="0" smtClean="0">
                <a:ln w="11430"/>
                <a:solidFill>
                  <a:srgbClr val="F8F8F8"/>
                </a:solidFill>
                <a:effectLst>
                  <a:outerShdw blurRad="25400" algn="tl" rotWithShape="0">
                    <a:srgbClr val="000000">
                      <a:alpha val="43000"/>
                    </a:srgbClr>
                  </a:outerShdw>
                </a:effectLst>
              </a:rPr>
              <a:t>Diseñador 2</a:t>
            </a:r>
            <a:endParaRPr lang="es-ES" sz="1200" b="1" spc="150" dirty="0">
              <a:ln w="11430"/>
              <a:solidFill>
                <a:srgbClr val="F8F8F8"/>
              </a:solidFill>
              <a:effectLst>
                <a:outerShdw blurRad="25400" algn="tl" rotWithShape="0">
                  <a:srgbClr val="000000">
                    <a:alpha val="43000"/>
                  </a:srgbClr>
                </a:outerShdw>
              </a:effectLst>
            </a:endParaRPr>
          </a:p>
        </p:txBody>
      </p:sp>
      <p:sp>
        <p:nvSpPr>
          <p:cNvPr id="22" name="21 Rectángulo redondeado">
            <a:hlinkClick r:id="rId7" action="ppaction://hlinksldjump"/>
          </p:cNvPr>
          <p:cNvSpPr/>
          <p:nvPr/>
        </p:nvSpPr>
        <p:spPr>
          <a:xfrm>
            <a:off x="3643306" y="3286124"/>
            <a:ext cx="1571636" cy="642942"/>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Coordinador de Arte</a:t>
            </a:r>
            <a:endParaRPr lang="es-ES" sz="1400" b="1" spc="150" dirty="0">
              <a:ln w="11430"/>
              <a:solidFill>
                <a:srgbClr val="F8F8F8"/>
              </a:solidFill>
              <a:effectLst>
                <a:outerShdw blurRad="25400" algn="tl" rotWithShape="0">
                  <a:srgbClr val="000000">
                    <a:alpha val="43000"/>
                  </a:srgbClr>
                </a:outerShdw>
              </a:effectLst>
            </a:endParaRPr>
          </a:p>
        </p:txBody>
      </p:sp>
      <p:sp>
        <p:nvSpPr>
          <p:cNvPr id="23" name="22 Rectángulo redondeado">
            <a:hlinkClick r:id="rId6" action="ppaction://hlinksldjump"/>
          </p:cNvPr>
          <p:cNvSpPr/>
          <p:nvPr/>
        </p:nvSpPr>
        <p:spPr>
          <a:xfrm>
            <a:off x="142844" y="5500702"/>
            <a:ext cx="1285884"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200" b="1" spc="150" dirty="0" smtClean="0">
                <a:ln w="11430"/>
                <a:solidFill>
                  <a:srgbClr val="F8F8F8"/>
                </a:solidFill>
                <a:effectLst>
                  <a:outerShdw blurRad="25400" algn="tl" rotWithShape="0">
                    <a:srgbClr val="000000">
                      <a:alpha val="43000"/>
                    </a:srgbClr>
                  </a:outerShdw>
                </a:effectLst>
              </a:rPr>
              <a:t>Diseñador 1</a:t>
            </a:r>
            <a:endParaRPr lang="es-ES" sz="1200" b="1" spc="150" dirty="0">
              <a:ln w="11430"/>
              <a:solidFill>
                <a:srgbClr val="F8F8F8"/>
              </a:solidFill>
              <a:effectLst>
                <a:outerShdw blurRad="25400" algn="tl" rotWithShape="0">
                  <a:srgbClr val="000000">
                    <a:alpha val="43000"/>
                  </a:srgbClr>
                </a:outerShdw>
              </a:effectLst>
            </a:endParaRPr>
          </a:p>
        </p:txBody>
      </p:sp>
      <p:sp>
        <p:nvSpPr>
          <p:cNvPr id="24" name="23 Rectángulo redondeado">
            <a:hlinkClick r:id="rId8" action="ppaction://hlinksldjump"/>
          </p:cNvPr>
          <p:cNvSpPr/>
          <p:nvPr/>
        </p:nvSpPr>
        <p:spPr>
          <a:xfrm>
            <a:off x="7429520" y="5500702"/>
            <a:ext cx="1357322" cy="357190"/>
          </a:xfrm>
          <a:prstGeom prst="roundRect">
            <a:avLst/>
          </a:prstGeom>
          <a:effectLst>
            <a:outerShdw blurRad="63500" dist="38100" dir="5400000" rotWithShape="0">
              <a:srgbClr val="000000">
                <a:alpha val="45000"/>
              </a:srgbClr>
            </a:outerShdw>
            <a:reflection blurRad="6350" stA="50000" endA="300" endPos="55000" dir="5400000" sy="-100000" algn="bl" rotWithShape="0"/>
          </a:effectLst>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sz="1400" b="1" spc="150" dirty="0" smtClean="0">
                <a:ln w="11430"/>
                <a:solidFill>
                  <a:srgbClr val="F8F8F8"/>
                </a:solidFill>
                <a:effectLst>
                  <a:outerShdw blurRad="25400" algn="tl" rotWithShape="0">
                    <a:srgbClr val="000000">
                      <a:alpha val="43000"/>
                    </a:srgbClr>
                  </a:outerShdw>
                </a:effectLst>
              </a:rPr>
              <a:t>Fotógrafo</a:t>
            </a:r>
            <a:endParaRPr lang="es-ES" sz="1400" b="1" spc="150" dirty="0">
              <a:ln w="11430"/>
              <a:solidFill>
                <a:srgbClr val="F8F8F8"/>
              </a:solidFill>
              <a:effectLst>
                <a:outerShdw blurRad="25400" algn="tl" rotWithShape="0">
                  <a:srgbClr val="000000">
                    <a:alpha val="43000"/>
                  </a:srgbClr>
                </a:outerShdw>
              </a:effectLst>
            </a:endParaRPr>
          </a:p>
        </p:txBody>
      </p:sp>
      <p:cxnSp>
        <p:nvCxnSpPr>
          <p:cNvPr id="26" name="25 Conector recto"/>
          <p:cNvCxnSpPr/>
          <p:nvPr/>
        </p:nvCxnSpPr>
        <p:spPr>
          <a:xfrm rot="5400000">
            <a:off x="3893736" y="2749942"/>
            <a:ext cx="1071570" cy="794"/>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a:off x="4429124" y="2428868"/>
            <a:ext cx="135732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5400000">
            <a:off x="5358612" y="2499512"/>
            <a:ext cx="85646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35 Conector recto"/>
          <p:cNvCxnSpPr/>
          <p:nvPr/>
        </p:nvCxnSpPr>
        <p:spPr>
          <a:xfrm>
            <a:off x="5786446" y="2071678"/>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6" name="75 Flecha curvada hacia arriba">
            <a:hlinkClick r:id="rId9"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cxnSp>
        <p:nvCxnSpPr>
          <p:cNvPr id="45" name="44 Conector recto"/>
          <p:cNvCxnSpPr/>
          <p:nvPr/>
        </p:nvCxnSpPr>
        <p:spPr>
          <a:xfrm>
            <a:off x="5786446" y="292893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55 Conector angular"/>
          <p:cNvCxnSpPr>
            <a:stCxn id="16" idx="0"/>
            <a:endCxn id="22" idx="2"/>
          </p:cNvCxnSpPr>
          <p:nvPr/>
        </p:nvCxnSpPr>
        <p:spPr>
          <a:xfrm rot="5400000" flipH="1" flipV="1">
            <a:off x="3071802" y="3071810"/>
            <a:ext cx="500066" cy="22145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6" name="65 Conector angular"/>
          <p:cNvCxnSpPr>
            <a:stCxn id="22" idx="2"/>
            <a:endCxn id="14" idx="0"/>
          </p:cNvCxnSpPr>
          <p:nvPr/>
        </p:nvCxnSpPr>
        <p:spPr>
          <a:xfrm rot="16200000" flipH="1">
            <a:off x="5625710" y="2732479"/>
            <a:ext cx="500066" cy="289323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8" name="67 Conector recto"/>
          <p:cNvCxnSpPr>
            <a:stCxn id="16" idx="2"/>
            <a:endCxn id="21" idx="0"/>
          </p:cNvCxnSpPr>
          <p:nvPr/>
        </p:nvCxnSpPr>
        <p:spPr>
          <a:xfrm rot="5400000">
            <a:off x="1964513" y="5250669"/>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70 Conector recto"/>
          <p:cNvCxnSpPr/>
          <p:nvPr/>
        </p:nvCxnSpPr>
        <p:spPr>
          <a:xfrm>
            <a:off x="785786" y="5286388"/>
            <a:ext cx="28575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76 Conector recto"/>
          <p:cNvCxnSpPr>
            <a:endCxn id="20" idx="0"/>
          </p:cNvCxnSpPr>
          <p:nvPr/>
        </p:nvCxnSpPr>
        <p:spPr>
          <a:xfrm rot="5400000">
            <a:off x="3536149" y="539354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83 Conector angular"/>
          <p:cNvCxnSpPr>
            <a:stCxn id="15" idx="0"/>
          </p:cNvCxnSpPr>
          <p:nvPr/>
        </p:nvCxnSpPr>
        <p:spPr>
          <a:xfrm rot="5400000" flipH="1" flipV="1">
            <a:off x="4393802" y="4821644"/>
            <a:ext cx="1357322" cy="79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1" name="90 Conector angular"/>
          <p:cNvCxnSpPr/>
          <p:nvPr/>
        </p:nvCxnSpPr>
        <p:spPr>
          <a:xfrm>
            <a:off x="6572264" y="5286388"/>
            <a:ext cx="1500198"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7" name="96 Conector recto"/>
          <p:cNvCxnSpPr/>
          <p:nvPr/>
        </p:nvCxnSpPr>
        <p:spPr>
          <a:xfrm rot="5400000">
            <a:off x="7215206" y="514351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99 Conector recto"/>
          <p:cNvCxnSpPr>
            <a:stCxn id="19" idx="0"/>
          </p:cNvCxnSpPr>
          <p:nvPr/>
        </p:nvCxnSpPr>
        <p:spPr>
          <a:xfrm rot="5400000" flipH="1" flipV="1">
            <a:off x="6465901" y="5393545"/>
            <a:ext cx="213520"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105 Forma"/>
          <p:cNvCxnSpPr>
            <a:stCxn id="24" idx="0"/>
          </p:cNvCxnSpPr>
          <p:nvPr/>
        </p:nvCxnSpPr>
        <p:spPr>
          <a:xfrm rot="16200000" flipV="1">
            <a:off x="7697413" y="5089933"/>
            <a:ext cx="214314" cy="60722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6" name="115 Conector recto"/>
          <p:cNvCxnSpPr>
            <a:endCxn id="23" idx="0"/>
          </p:cNvCxnSpPr>
          <p:nvPr/>
        </p:nvCxnSpPr>
        <p:spPr>
          <a:xfrm rot="5400000">
            <a:off x="678629" y="539354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119 Conector recto"/>
          <p:cNvCxnSpPr/>
          <p:nvPr/>
        </p:nvCxnSpPr>
        <p:spPr>
          <a:xfrm>
            <a:off x="285720" y="3214686"/>
            <a:ext cx="9144000" cy="1588"/>
          </a:xfrm>
          <a:prstGeom prst="line">
            <a:avLst/>
          </a:prstGeom>
          <a:ln w="3175" cap="sq">
            <a:solidFill>
              <a:schemeClr val="tx2">
                <a:lumMod val="60000"/>
                <a:lumOff val="40000"/>
              </a:schemeClr>
            </a:solidFill>
            <a:prstDash val="dash"/>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22" name="121 Conector recto"/>
          <p:cNvCxnSpPr/>
          <p:nvPr/>
        </p:nvCxnSpPr>
        <p:spPr>
          <a:xfrm>
            <a:off x="0" y="4071942"/>
            <a:ext cx="9144000" cy="1588"/>
          </a:xfrm>
          <a:prstGeom prst="line">
            <a:avLst/>
          </a:prstGeom>
          <a:ln w="3175" cap="sq">
            <a:solidFill>
              <a:schemeClr val="tx2">
                <a:lumMod val="60000"/>
                <a:lumOff val="40000"/>
              </a:schemeClr>
            </a:solidFill>
            <a:prstDash val="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4" name="123 Conector recto"/>
          <p:cNvCxnSpPr/>
          <p:nvPr/>
        </p:nvCxnSpPr>
        <p:spPr>
          <a:xfrm>
            <a:off x="0" y="5072074"/>
            <a:ext cx="9144000" cy="1588"/>
          </a:xfrm>
          <a:prstGeom prst="line">
            <a:avLst/>
          </a:prstGeom>
          <a:ln w="3175" cap="sq">
            <a:solidFill>
              <a:schemeClr val="tx2">
                <a:lumMod val="60000"/>
                <a:lumOff val="40000"/>
              </a:schemeClr>
            </a:solidFill>
            <a:prstDash val="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7" name="36 CuadroTexto"/>
          <p:cNvSpPr txBox="1"/>
          <p:nvPr/>
        </p:nvSpPr>
        <p:spPr>
          <a:xfrm>
            <a:off x="8715372" y="3357562"/>
            <a:ext cx="428628" cy="369332"/>
          </a:xfrm>
          <a:prstGeom prst="rect">
            <a:avLst/>
          </a:prstGeom>
          <a:noFill/>
        </p:spPr>
        <p:txBody>
          <a:bodyPr wrap="square" rtlCol="0">
            <a:spAutoFit/>
          </a:bodyPr>
          <a:lstStyle/>
          <a:p>
            <a:r>
              <a:rPr lang="es-ES" dirty="0" smtClean="0"/>
              <a:t> </a:t>
            </a:r>
            <a:r>
              <a:rPr lang="es-ES" dirty="0" smtClean="0"/>
              <a:t>2</a:t>
            </a:r>
            <a:endParaRPr lang="es-ES" dirty="0"/>
          </a:p>
        </p:txBody>
      </p:sp>
      <p:sp>
        <p:nvSpPr>
          <p:cNvPr id="38" name="37 CuadroTexto"/>
          <p:cNvSpPr txBox="1"/>
          <p:nvPr/>
        </p:nvSpPr>
        <p:spPr>
          <a:xfrm>
            <a:off x="8715372" y="1571612"/>
            <a:ext cx="428628" cy="369332"/>
          </a:xfrm>
          <a:prstGeom prst="rect">
            <a:avLst/>
          </a:prstGeom>
          <a:noFill/>
        </p:spPr>
        <p:txBody>
          <a:bodyPr wrap="square" rtlCol="0">
            <a:spAutoFit/>
          </a:bodyPr>
          <a:lstStyle/>
          <a:p>
            <a:r>
              <a:rPr lang="es-ES" dirty="0" smtClean="0"/>
              <a:t>1</a:t>
            </a:r>
            <a:endParaRPr lang="es-ES" dirty="0"/>
          </a:p>
        </p:txBody>
      </p:sp>
      <p:sp>
        <p:nvSpPr>
          <p:cNvPr id="39" name="38 CuadroTexto"/>
          <p:cNvSpPr txBox="1"/>
          <p:nvPr/>
        </p:nvSpPr>
        <p:spPr>
          <a:xfrm>
            <a:off x="8715372" y="4214818"/>
            <a:ext cx="428628" cy="369332"/>
          </a:xfrm>
          <a:prstGeom prst="rect">
            <a:avLst/>
          </a:prstGeom>
          <a:noFill/>
        </p:spPr>
        <p:txBody>
          <a:bodyPr wrap="square" rtlCol="0">
            <a:spAutoFit/>
          </a:bodyPr>
          <a:lstStyle/>
          <a:p>
            <a:r>
              <a:rPr lang="es-ES" dirty="0" smtClean="0"/>
              <a:t>3</a:t>
            </a:r>
            <a:endParaRPr lang="es-ES" dirty="0"/>
          </a:p>
        </p:txBody>
      </p:sp>
      <p:sp>
        <p:nvSpPr>
          <p:cNvPr id="40" name="39 CuadroTexto"/>
          <p:cNvSpPr txBox="1"/>
          <p:nvPr/>
        </p:nvSpPr>
        <p:spPr>
          <a:xfrm>
            <a:off x="8715372" y="5214950"/>
            <a:ext cx="428628" cy="369332"/>
          </a:xfrm>
          <a:prstGeom prst="rect">
            <a:avLst/>
          </a:prstGeom>
          <a:noFill/>
        </p:spPr>
        <p:txBody>
          <a:bodyPr wrap="square" rtlCol="0">
            <a:spAutoFit/>
          </a:bodyPr>
          <a:lstStyle/>
          <a:p>
            <a:r>
              <a:rPr lang="es-ES" dirty="0" smtClean="0"/>
              <a:t>4</a:t>
            </a:r>
            <a:endParaRPr lang="es-ES" dirty="0"/>
          </a:p>
        </p:txBody>
      </p:sp>
      <p:sp>
        <p:nvSpPr>
          <p:cNvPr id="41" name="40 Flecha izquierda">
            <a:hlinkClick r:id="" action="ppaction://hlinkshowjump?jump=previousslide"/>
          </p:cNvPr>
          <p:cNvSpPr/>
          <p:nvPr/>
        </p:nvSpPr>
        <p:spPr>
          <a:xfrm>
            <a:off x="7500958" y="6500834"/>
            <a:ext cx="642942" cy="214314"/>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afterEffect">
                                  <p:stCondLst>
                                    <p:cond delay="0"/>
                                  </p:stCondLst>
                                  <p:childTnLst>
                                    <p:animMotion origin="layout" path="M -0.48438 -0.00695 L 5E-6 4.07407E-6 " pathEditMode="relative" rAng="0" ptsTypes="AA">
                                      <p:cBhvr>
                                        <p:cTn id="6" dur="2000" fill="hold"/>
                                        <p:tgtEl>
                                          <p:spTgt spid="13"/>
                                        </p:tgtEl>
                                        <p:attrNameLst>
                                          <p:attrName>ppt_x</p:attrName>
                                          <p:attrName>ppt_y</p:attrName>
                                        </p:attrNameLst>
                                      </p:cBhvr>
                                      <p:rCtr x="242" y="3"/>
                                    </p:animMotion>
                                  </p:childTnLst>
                                </p:cTn>
                              </p:par>
                              <p:par>
                                <p:cTn id="7" presetID="42" presetClass="path" presetSubtype="0" accel="50000" decel="50000" fill="hold" grpId="0" nodeType="withEffect">
                                  <p:stCondLst>
                                    <p:cond delay="0"/>
                                  </p:stCondLst>
                                  <p:childTnLst>
                                    <p:animMotion origin="layout" path="M 2.77778E-6 -0.33333 L 2.77778E-6 -3.33333E-6 " pathEditMode="relative" rAng="0" ptsTypes="AA">
                                      <p:cBhvr>
                                        <p:cTn id="8" dur="2000" fill="hold"/>
                                        <p:tgtEl>
                                          <p:spTgt spid="18"/>
                                        </p:tgtEl>
                                        <p:attrNameLst>
                                          <p:attrName>ppt_x</p:attrName>
                                          <p:attrName>ppt_y</p:attrName>
                                        </p:attrNameLst>
                                      </p:cBhvr>
                                      <p:rCtr x="0" y="167"/>
                                    </p:animMotion>
                                  </p:childTnLst>
                                </p:cTn>
                              </p:par>
                              <p:par>
                                <p:cTn id="9" presetID="35" presetClass="path" presetSubtype="0" accel="50000" decel="50000" fill="hold" grpId="0" nodeType="withEffect">
                                  <p:stCondLst>
                                    <p:cond delay="0"/>
                                  </p:stCondLst>
                                  <p:childTnLst>
                                    <p:animMotion origin="layout" path="M 0.51563 0.00555 L 5E-6 4.07407E-6 " pathEditMode="relative" rAng="0" ptsTypes="AA">
                                      <p:cBhvr>
                                        <p:cTn id="10" dur="2000" fill="hold"/>
                                        <p:tgtEl>
                                          <p:spTgt spid="22"/>
                                        </p:tgtEl>
                                        <p:attrNameLst>
                                          <p:attrName>ppt_x</p:attrName>
                                          <p:attrName>ppt_y</p:attrName>
                                        </p:attrNameLst>
                                      </p:cBhvr>
                                      <p:rCtr x="-258" y="-3"/>
                                    </p:animMotion>
                                  </p:childTnLst>
                                </p:cTn>
                              </p:par>
                              <p:par>
                                <p:cTn id="11" presetID="42" presetClass="path" presetSubtype="0" accel="50000" decel="50000" fill="hold" grpId="0" nodeType="withEffect">
                                  <p:stCondLst>
                                    <p:cond delay="0"/>
                                  </p:stCondLst>
                                  <p:childTnLst>
                                    <p:animMotion origin="layout" path="M 4.44444E-6 -0.33333 L 4.44444E-6 7.40741E-7 " pathEditMode="relative" rAng="0" ptsTypes="AA">
                                      <p:cBhvr>
                                        <p:cTn id="12" dur="2000" fill="hold"/>
                                        <p:tgtEl>
                                          <p:spTgt spid="14"/>
                                        </p:tgtEl>
                                        <p:attrNameLst>
                                          <p:attrName>ppt_x</p:attrName>
                                          <p:attrName>ppt_y</p:attrName>
                                        </p:attrNameLst>
                                      </p:cBhvr>
                                      <p:rCtr x="0" y="167"/>
                                    </p:animMotion>
                                  </p:childTnLst>
                                </p:cTn>
                              </p:par>
                              <p:par>
                                <p:cTn id="13" presetID="56" presetClass="path" presetSubtype="0" accel="50000" decel="50000" fill="hold" grpId="0" nodeType="withEffect">
                                  <p:stCondLst>
                                    <p:cond delay="0"/>
                                  </p:stCondLst>
                                  <p:childTnLst>
                                    <p:animMotion origin="layout" path="M -0.25 0.33333 L 2.5E-6 1.11111E-6 " pathEditMode="relative" rAng="0" ptsTypes="AA">
                                      <p:cBhvr>
                                        <p:cTn id="14" dur="2000" fill="hold"/>
                                        <p:tgtEl>
                                          <p:spTgt spid="17"/>
                                        </p:tgtEl>
                                        <p:attrNameLst>
                                          <p:attrName>ppt_x</p:attrName>
                                          <p:attrName>ppt_y</p:attrName>
                                        </p:attrNameLst>
                                      </p:cBhvr>
                                      <p:rCtr x="125" y="-167"/>
                                    </p:animMotion>
                                  </p:childTnLst>
                                </p:cTn>
                              </p:par>
                              <p:par>
                                <p:cTn id="15" presetID="35" presetClass="path" presetSubtype="0" accel="50000" decel="50000" fill="hold" grpId="0" nodeType="withEffect">
                                  <p:stCondLst>
                                    <p:cond delay="0"/>
                                  </p:stCondLst>
                                  <p:childTnLst>
                                    <p:animMotion origin="layout" path="M 0.75781 0.00139 L 2.5E-6 1.11022E-16 " pathEditMode="relative" rAng="0" ptsTypes="AA">
                                      <p:cBhvr>
                                        <p:cTn id="16" dur="2000" fill="hold"/>
                                        <p:tgtEl>
                                          <p:spTgt spid="16"/>
                                        </p:tgtEl>
                                        <p:attrNameLst>
                                          <p:attrName>ppt_x</p:attrName>
                                          <p:attrName>ppt_y</p:attrName>
                                        </p:attrNameLst>
                                      </p:cBhvr>
                                      <p:rCtr x="-379" y="-1"/>
                                    </p:animMotion>
                                  </p:childTnLst>
                                </p:cTn>
                              </p:par>
                              <p:par>
                                <p:cTn id="17" presetID="49" presetClass="path" presetSubtype="0" accel="50000" decel="50000" fill="hold" grpId="0" nodeType="withEffect">
                                  <p:stCondLst>
                                    <p:cond delay="0"/>
                                  </p:stCondLst>
                                  <p:childTnLst>
                                    <p:animMotion origin="layout" path="M -0.25 -0.33334 L -4.16667E-6 3.33333E-6 " pathEditMode="relative" rAng="0" ptsTypes="AA">
                                      <p:cBhvr>
                                        <p:cTn id="18" dur="2000" fill="hold"/>
                                        <p:tgtEl>
                                          <p:spTgt spid="24"/>
                                        </p:tgtEl>
                                        <p:attrNameLst>
                                          <p:attrName>ppt_x</p:attrName>
                                          <p:attrName>ppt_y</p:attrName>
                                        </p:attrNameLst>
                                      </p:cBhvr>
                                      <p:rCtr x="125" y="167"/>
                                    </p:animMotion>
                                  </p:childTnLst>
                                </p:cTn>
                              </p:par>
                              <p:par>
                                <p:cTn id="19" presetID="42" presetClass="path" presetSubtype="0" accel="50000" decel="50000" fill="hold" grpId="0" nodeType="withEffect">
                                  <p:stCondLst>
                                    <p:cond delay="0"/>
                                  </p:stCondLst>
                                  <p:childTnLst>
                                    <p:animMotion origin="layout" path="M 3.88889E-6 -0.33333 L 3.88889E-6 1.11022E-16 " pathEditMode="relative" rAng="0" ptsTypes="AA">
                                      <p:cBhvr>
                                        <p:cTn id="20" dur="2000" fill="hold"/>
                                        <p:tgtEl>
                                          <p:spTgt spid="19"/>
                                        </p:tgtEl>
                                        <p:attrNameLst>
                                          <p:attrName>ppt_x</p:attrName>
                                          <p:attrName>ppt_y</p:attrName>
                                        </p:attrNameLst>
                                      </p:cBhvr>
                                      <p:rCtr x="0" y="167"/>
                                    </p:animMotion>
                                  </p:childTnLst>
                                </p:cTn>
                              </p:par>
                              <p:par>
                                <p:cTn id="21" presetID="63" presetClass="path" presetSubtype="0" accel="50000" decel="50000" fill="hold" grpId="0" nodeType="withEffect">
                                  <p:stCondLst>
                                    <p:cond delay="0"/>
                                  </p:stCondLst>
                                  <p:childTnLst>
                                    <p:animMotion origin="layout" path="M -0.25 -2.96296E-6 L -2.5E-6 -2.96296E-6 " pathEditMode="relative" rAng="0" ptsTypes="AA">
                                      <p:cBhvr>
                                        <p:cTn id="22" dur="2000" fill="hold"/>
                                        <p:tgtEl>
                                          <p:spTgt spid="15"/>
                                        </p:tgtEl>
                                        <p:attrNameLst>
                                          <p:attrName>ppt_x</p:attrName>
                                          <p:attrName>ppt_y</p:attrName>
                                        </p:attrNameLst>
                                      </p:cBhvr>
                                      <p:rCtr x="125" y="0"/>
                                    </p:animMotion>
                                  </p:childTnLst>
                                </p:cTn>
                              </p:par>
                              <p:par>
                                <p:cTn id="23" presetID="64" presetClass="path" presetSubtype="0" accel="50000" decel="50000" fill="hold" grpId="0" nodeType="withEffect">
                                  <p:stCondLst>
                                    <p:cond delay="0"/>
                                  </p:stCondLst>
                                  <p:childTnLst>
                                    <p:animMotion origin="layout" path="M 5.55556E-7 0.33333 L 5.55556E-7 3.7037E-6 " pathEditMode="relative" rAng="0" ptsTypes="AA">
                                      <p:cBhvr>
                                        <p:cTn id="24" dur="2000" fill="hold"/>
                                        <p:tgtEl>
                                          <p:spTgt spid="20"/>
                                        </p:tgtEl>
                                        <p:attrNameLst>
                                          <p:attrName>ppt_x</p:attrName>
                                          <p:attrName>ppt_y</p:attrName>
                                        </p:attrNameLst>
                                      </p:cBhvr>
                                      <p:rCtr x="0" y="-167"/>
                                    </p:animMotion>
                                  </p:childTnLst>
                                </p:cTn>
                              </p:par>
                              <p:par>
                                <p:cTn id="25" presetID="0" presetClass="path" presetSubtype="0" accel="50000" decel="50000" fill="hold" grpId="0" nodeType="withEffect">
                                  <p:stCondLst>
                                    <p:cond delay="0"/>
                                  </p:stCondLst>
                                  <p:childTnLst>
                                    <p:animMotion origin="layout" path="M 0.01979 -0.52408 C 0.02257 -0.53681 0.01857 -0.5213 0.02326 -0.53195 C 0.02638 -0.53912 0.02204 -0.53403 0.02552 -0.5412 C 0.03142 -0.5537 0.02447 -0.53472 0.0302 -0.54745 C 0.03263 -0.55301 0.03385 -0.55972 0.03715 -0.56435 C 0.04132 -0.56991 0.04791 -0.57755 0.05347 -0.57986 C 0.05451 -0.58148 0.05972 -0.59005 0.06041 -0.59074 C 0.06336 -0.59352 0.06736 -0.59352 0.07083 -0.59537 C 0.07413 -0.59977 0.07795 -0.60046 0.08246 -0.60324 C 0.09045 -0.6081 0.09548 -0.61227 0.10468 -0.61412 C 0.11059 -0.61667 0.11493 -0.6206 0.12083 -0.62338 C 0.12725 -0.62639 0.1335 -0.6257 0.14062 -0.62639 C 0.14791 -0.62986 0.14375 -0.62824 0.15694 -0.62963 C 0.16788 -0.63079 0.18958 -0.63264 0.18958 -0.63264 C 0.22864 -0.63218 0.26788 -0.63195 0.30694 -0.63102 C 0.31128 -0.63102 0.31562 -0.62917 0.31979 -0.62801 C 0.32413 -0.62685 0.33246 -0.62338 0.33246 -0.62338 C 0.3375 -0.61667 0.33177 -0.62315 0.33958 -0.61875 C 0.34809 -0.61389 0.34583 -0.61273 0.35694 -0.61088 C 0.36041 -0.60787 0.36284 -0.6044 0.36632 -0.60162 C 0.37048 -0.59421 0.37569 -0.58982 0.38246 -0.58773 C 0.38663 -0.58218 0.3927 -0.57917 0.39757 -0.57361 C 0.40486 -0.56505 0.41041 -0.55278 0.41857 -0.54583 C 0.42048 -0.53843 0.42482 -0.53264 0.42899 -0.52732 C 0.42986 -0.52523 0.43072 -0.52338 0.43142 -0.52107 C 0.43194 -0.51898 0.43142 -0.51644 0.43246 -0.51482 C 0.43507 -0.51088 0.44184 -0.50556 0.44184 -0.50556 C 0.44322 -0.49815 0.446 -0.49375 0.45 -0.48843 C 0.45295 -0.48056 0.45763 -0.46505 0.46267 -0.46065 C 0.46423 -0.45463 0.46649 -0.45093 0.46979 -0.44653 C 0.47118 -0.43634 0.47482 -0.42801 0.47795 -0.41875 C 0.47968 -0.41343 0.48368 -0.40324 0.48368 -0.40324 C 0.48524 -0.39306 0.48645 -0.38241 0.48836 -0.37222 C 0.48593 -0.34398 0.48628 -0.31158 0.47673 -0.28542 C 0.47552 -0.27523 0.47482 -0.26968 0.46979 -0.26204 C 0.46805 -0.25926 0.46388 -0.2544 0.46388 -0.2544 C 0.46232 -0.24838 0.46093 -0.24699 0.45694 -0.24352 C 0.45329 -0.23611 0.44861 -0.23241 0.44409 -0.22639 C 0.4368 -0.21667 0.43559 -0.21343 0.42552 -0.20949 C 0.41441 -0.19908 0.43072 -0.21343 0.41736 -0.20463 C 0.41232 -0.20116 0.41128 -0.19954 0.40572 -0.19699 C 0.39895 -0.19005 0.396 -0.1875 0.38715 -0.18449 C 0.38368 -0.18333 0.37673 -0.18148 0.37673 -0.18148 C 0.37013 -0.1757 0.36284 -0.17732 0.35572 -0.17222 C 0.34722 -0.16597 0.33871 -0.16597 0.32899 -0.16435 C 0.3177 -0.1625 0.30659 -0.15995 0.29531 -0.15833 C 0.2526 -0.15926 0.24739 -0.15741 0.21736 -0.16597 C 0.20989 -0.17222 0.20659 -0.17431 0.19878 -0.17847 C 0.19375 -0.18495 0.1868 -0.19097 0.1802 -0.19398 C 0.17829 -0.20116 0.17118 -0.20741 0.16736 -0.2125 C 0.16284 -0.21852 0.15885 -0.22639 0.15347 -0.23102 C 0.14531 -0.2456 0.14965 -0.24051 0.14184 -0.24815 C 0.13906 -0.2588 0.14288 -0.24792 0.13715 -0.2544 C 0.13559 -0.25602 0.13489 -0.25857 0.13368 -0.26065 C 0.13177 -0.26875 0.12916 -0.27685 0.12552 -0.2838 C 0.12447 -0.29213 0.12378 -0.29815 0.12083 -0.30556 C 0.11996 -0.32338 0.11822 -0.34028 0.11736 -0.35833 C 0.1177 -0.37546 0.11736 -0.39259 0.11857 -0.40949 C 0.11892 -0.41528 0.11961 -0.42153 0.12204 -0.42639 C 0.12361 -0.4294 0.12673 -0.43565 0.12673 -0.43565 C 0.12899 -0.44676 0.13107 -0.45116 0.13836 -0.45741 C 0.14166 -0.4662 0.14566 -0.46597 0.15225 -0.46991 C 0.15538 -0.47176 0.15885 -0.47338 0.16163 -0.47616 C 0.16319 -0.47778 0.16458 -0.47963 0.16632 -0.48079 C 0.1717 -0.48472 0.17899 -0.48565 0.18489 -0.48843 C 0.20677 -0.48704 0.225 -0.48403 0.24531 -0.47454 C 0.24861 -0.46968 0.25138 -0.46667 0.25572 -0.46366 C 0.25937 -0.45671 0.26163 -0.44931 0.26632 -0.44352 C 0.26701 -0.44144 0.2677 -0.43935 0.26857 -0.43727 C 0.26927 -0.43565 0.27013 -0.43426 0.27083 -0.43264 C 0.27309 -0.42662 0.27378 -0.41898 0.27552 -0.4125 C 0.27309 -0.3625 0.2802 -0.37755 0.27083 -0.35972 C 0.26788 -0.3463 0.26302 -0.32917 0.25225 -0.32408 C 0.25086 -0.31783 0.25 -0.30926 0.24652 -0.30394 C 0.24114 -0.29583 0.2342 -0.29028 0.22899 -0.28218 C 0.22309 -0.27292 0.21805 -0.26296 0.21163 -0.2544 C 0.21007 -0.24838 0.20868 -0.24699 0.20468 -0.24352 C 0.19895 -0.2287 0.2059 -0.24306 0.19878 -0.23565 C 0.19375 -0.23056 0.18697 -0.22153 0.18246 -0.21551 C 0.18125 -0.21389 0.17934 -0.21389 0.17795 -0.2125 C 0.17239 -0.20718 0.16909 -0.19815 0.16267 -0.19537 C 0.16111 -0.19375 0.15972 -0.19213 0.15816 -0.19074 C 0.15677 -0.18958 0.15486 -0.18912 0.15347 -0.18773 C 0.15 -0.18449 0.1467 -0.18009 0.14305 -0.17685 C 0.14114 -0.17315 0.13888 -0.16852 0.13593 -0.16597 C 0.13454 -0.16482 0.13281 -0.16435 0.13142 -0.16296 C 0.12691 -0.1581 0.125 -0.15139 0.11979 -0.14884 C 0.11632 -0.14445 0.1151 -0.14005 0.11041 -0.13796 C 0.10208 -0.12107 0.11441 -0.14699 0.10694 -0.12732 C 0.10538 -0.12315 0.1026 -0.12338 0.1 -0.12107 C 0.09375 -0.11574 0.08802 -0.10833 0.08142 -0.10394 C 0.07829 -0.09792 0.06579 -0.0875 0.06041 -0.08542 C 0.05677 -0.08195 0.05382 -0.07778 0.05 -0.07454 C 0.0467 -0.06829 0.04392 -0.06296 0.03836 -0.06065 C 0.0335 -0.05602 0.03316 -0.05 0.0302 -0.04352 C 0.02968 -0.04236 0.02864 -0.04144 0.02795 -0.04028 C 0.02708 -0.03889 0.02621 -0.03727 0.02552 -0.03565 C 0.02309 -0.0294 0.02447 -0.02755 0.01979 -0.02338 C 0.0177 -0.01528 0.02013 -0.02107 0.0151 -0.01713 C 0.01423 -0.01644 0.01371 -0.01482 0.01267 -0.01412 C 0.01041 -0.01273 0.00572 -0.01088 0.00572 -0.01088 L -0.00469 -0.00463 L -0.0198 3.7037E-7 L 0.00468 0.00926 L 1.94444E-6 3.7037E-7 " pathEditMode="relative" ptsTypes="ffffffffffffffffffffffffffffffffffffffffffffffffffffffffffffffffffffffffffffffffffffffffffffffffffffAAAAA">
                                      <p:cBhvr>
                                        <p:cTn id="26" dur="2000" fill="hold"/>
                                        <p:tgtEl>
                                          <p:spTgt spid="21"/>
                                        </p:tgtEl>
                                        <p:attrNameLst>
                                          <p:attrName>ppt_x</p:attrName>
                                          <p:attrName>ppt_y</p:attrName>
                                        </p:attrNameLst>
                                      </p:cBhvr>
                                    </p:animMotion>
                                  </p:childTnLst>
                                </p:cTn>
                              </p:par>
                              <p:par>
                                <p:cTn id="27" presetID="42" presetClass="path" presetSubtype="0" accel="50000" decel="50000" fill="hold" grpId="0" nodeType="withEffect">
                                  <p:stCondLst>
                                    <p:cond delay="0"/>
                                  </p:stCondLst>
                                  <p:childTnLst>
                                    <p:animMotion origin="layout" path="M 1.11111E-6 -0.33333 L 1.11111E-6 -3.33333E-6 " pathEditMode="relative" rAng="0" ptsTypes="AA">
                                      <p:cBhvr>
                                        <p:cTn id="28" dur="2000" fill="hold"/>
                                        <p:tgtEl>
                                          <p:spTgt spid="23"/>
                                        </p:tgtEl>
                                        <p:attrNameLst>
                                          <p:attrName>ppt_x</p:attrName>
                                          <p:attrName>ppt_y</p:attrName>
                                        </p:attrNameLst>
                                      </p:cBhvr>
                                      <p:rCtr x="0" y="167"/>
                                    </p:animMotion>
                                  </p:childTnLst>
                                </p:cTn>
                              </p:par>
                              <p:par>
                                <p:cTn id="29" presetID="64" presetClass="path" presetSubtype="0" accel="50000" decel="50000" fill="hold" nodeType="withEffect">
                                  <p:stCondLst>
                                    <p:cond delay="0"/>
                                  </p:stCondLst>
                                  <p:childTnLst>
                                    <p:animMotion origin="layout" path="M 1.66667E-6 0.33334 L 1.66667E-6 -2.59259E-6 " pathEditMode="relative" rAng="0" ptsTypes="AA">
                                      <p:cBhvr>
                                        <p:cTn id="30" dur="2000" fill="hold"/>
                                        <p:tgtEl>
                                          <p:spTgt spid="73"/>
                                        </p:tgtEl>
                                        <p:attrNameLst>
                                          <p:attrName>ppt_x</p:attrName>
                                          <p:attrName>ppt_y</p:attrName>
                                        </p:attrNameLst>
                                      </p:cBhvr>
                                      <p:rCtr x="0" y="-167"/>
                                    </p:animMotion>
                                  </p:childTnLst>
                                </p:cTn>
                              </p:par>
                              <p:par>
                                <p:cTn id="31" presetID="63" presetClass="path" presetSubtype="0" accel="50000" decel="50000" fill="hold" nodeType="withEffect">
                                  <p:stCondLst>
                                    <p:cond delay="0"/>
                                  </p:stCondLst>
                                  <p:childTnLst>
                                    <p:animMotion origin="layout" path="M -0.25 4.07407E-6 L 3.05556E-6 4.07407E-6 " pathEditMode="relative" rAng="0" ptsTypes="AA">
                                      <p:cBhvr>
                                        <p:cTn id="32" dur="2000" fill="hold"/>
                                        <p:tgtEl>
                                          <p:spTgt spid="33"/>
                                        </p:tgtEl>
                                        <p:attrNameLst>
                                          <p:attrName>ppt_x</p:attrName>
                                          <p:attrName>ppt_y</p:attrName>
                                        </p:attrNameLst>
                                      </p:cBhvr>
                                      <p:rCtr x="125" y="0"/>
                                    </p:animMotion>
                                  </p:childTnLst>
                                </p:cTn>
                              </p:par>
                              <p:par>
                                <p:cTn id="33" presetID="49" presetClass="path" presetSubtype="0" accel="50000" decel="50000" fill="hold" nodeType="withEffect">
                                  <p:stCondLst>
                                    <p:cond delay="0"/>
                                  </p:stCondLst>
                                  <p:childTnLst>
                                    <p:animMotion origin="layout" path="M -0.25 -0.33333 L 4.44444E-6 -3.33333E-6 " pathEditMode="relative" rAng="0" ptsTypes="AA">
                                      <p:cBhvr>
                                        <p:cTn id="34" dur="2000" fill="hold"/>
                                        <p:tgtEl>
                                          <p:spTgt spid="36"/>
                                        </p:tgtEl>
                                        <p:attrNameLst>
                                          <p:attrName>ppt_x</p:attrName>
                                          <p:attrName>ppt_y</p:attrName>
                                        </p:attrNameLst>
                                      </p:cBhvr>
                                      <p:rCtr x="125" y="167"/>
                                    </p:animMotion>
                                  </p:childTnLst>
                                </p:cTn>
                              </p:par>
                              <p:par>
                                <p:cTn id="35" presetID="10"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2000"/>
                                        <p:tgtEl>
                                          <p:spTgt spid="26"/>
                                        </p:tgtEl>
                                      </p:cBhvr>
                                    </p:animEffect>
                                  </p:childTnLst>
                                </p:cTn>
                              </p:par>
                              <p:par>
                                <p:cTn id="38" presetID="56" presetClass="path" presetSubtype="0" accel="50000" decel="50000" fill="hold" nodeType="withEffect">
                                  <p:stCondLst>
                                    <p:cond delay="0"/>
                                  </p:stCondLst>
                                  <p:childTnLst>
                                    <p:animMotion origin="layout" path="M -0.25 0.33333 L 4.44444E-6 1.11111E-6 " pathEditMode="relative" rAng="0" ptsTypes="AA">
                                      <p:cBhvr>
                                        <p:cTn id="39" dur="2000" fill="hold"/>
                                        <p:tgtEl>
                                          <p:spTgt spid="45"/>
                                        </p:tgtEl>
                                        <p:attrNameLst>
                                          <p:attrName>ppt_x</p:attrName>
                                          <p:attrName>ppt_y</p:attrName>
                                        </p:attrNameLst>
                                      </p:cBhvr>
                                      <p:rCtr x="125" y="-167"/>
                                    </p:animMotion>
                                  </p:childTnLst>
                                </p:cTn>
                              </p:par>
                              <p:par>
                                <p:cTn id="40" presetID="49" presetClass="path" presetSubtype="0" accel="50000" decel="50000" fill="hold" nodeType="withEffect">
                                  <p:stCondLst>
                                    <p:cond delay="0"/>
                                  </p:stCondLst>
                                  <p:childTnLst>
                                    <p:animMotion origin="layout" path="M -0.25 -0.33333 L 1.38889E-6 3.7037E-7 " pathEditMode="relative" rAng="0" ptsTypes="AA">
                                      <p:cBhvr>
                                        <p:cTn id="41" dur="2000" fill="hold"/>
                                        <p:tgtEl>
                                          <p:spTgt spid="56"/>
                                        </p:tgtEl>
                                        <p:attrNameLst>
                                          <p:attrName>ppt_x</p:attrName>
                                          <p:attrName>ppt_y</p:attrName>
                                        </p:attrNameLst>
                                      </p:cBhvr>
                                      <p:rCtr x="125" y="167"/>
                                    </p:animMotion>
                                  </p:childTnLst>
                                </p:cTn>
                              </p:par>
                              <p:par>
                                <p:cTn id="42" presetID="10" presetClass="entr" presetSubtype="0"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2000"/>
                                        <p:tgtEl>
                                          <p:spTgt spid="66"/>
                                        </p:tgtEl>
                                      </p:cBhvr>
                                    </p:animEffect>
                                  </p:childTnLst>
                                </p:cTn>
                              </p:par>
                              <p:par>
                                <p:cTn id="45" presetID="64" presetClass="path" presetSubtype="0" accel="50000" decel="50000" fill="hold" nodeType="withEffect">
                                  <p:stCondLst>
                                    <p:cond delay="0"/>
                                  </p:stCondLst>
                                  <p:childTnLst>
                                    <p:animMotion origin="layout" path="M 1.94444E-6 0.33333 L 1.94444E-6 0 " pathEditMode="relative" rAng="0" ptsTypes="AA">
                                      <p:cBhvr>
                                        <p:cTn id="46" dur="2000" fill="hold"/>
                                        <p:tgtEl>
                                          <p:spTgt spid="91"/>
                                        </p:tgtEl>
                                        <p:attrNameLst>
                                          <p:attrName>ppt_x</p:attrName>
                                          <p:attrName>ppt_y</p:attrName>
                                        </p:attrNameLst>
                                      </p:cBhvr>
                                      <p:rCtr x="0" y="-167"/>
                                    </p:animMotion>
                                  </p:childTnLst>
                                </p:cTn>
                              </p:par>
                              <p:par>
                                <p:cTn id="47" presetID="10" presetClass="entr" presetSubtype="0" fill="hold" nodeType="with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2000"/>
                                        <p:tgtEl>
                                          <p:spTgt spid="106"/>
                                        </p:tgtEl>
                                      </p:cBhvr>
                                    </p:animEffect>
                                  </p:childTnLst>
                                </p:cTn>
                              </p:par>
                              <p:par>
                                <p:cTn id="50" presetID="49" presetClass="path" presetSubtype="0" accel="50000" decel="50000" fill="hold" nodeType="withEffect">
                                  <p:stCondLst>
                                    <p:cond delay="0"/>
                                  </p:stCondLst>
                                  <p:childTnLst>
                                    <p:animMotion origin="layout" path="M -0.25 -0.33333 L -4.44444E-6 -3.7037E-7 " pathEditMode="relative" rAng="0" ptsTypes="AA">
                                      <p:cBhvr>
                                        <p:cTn id="51" dur="2000" fill="hold"/>
                                        <p:tgtEl>
                                          <p:spTgt spid="71"/>
                                        </p:tgtEl>
                                        <p:attrNameLst>
                                          <p:attrName>ppt_x</p:attrName>
                                          <p:attrName>ppt_y</p:attrName>
                                        </p:attrNameLst>
                                      </p:cBhvr>
                                      <p:rCtr x="125" y="167"/>
                                    </p:animMotion>
                                  </p:childTnLst>
                                </p:cTn>
                              </p:par>
                              <p:par>
                                <p:cTn id="52" presetID="10" presetClass="entr" presetSubtype="0" fill="hold" nodeType="withEffect">
                                  <p:stCondLst>
                                    <p:cond delay="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2000"/>
                                        <p:tgtEl>
                                          <p:spTgt spid="84"/>
                                        </p:tgtEl>
                                      </p:cBhvr>
                                    </p:animEffect>
                                  </p:childTnLst>
                                </p:cTn>
                              </p:par>
                              <p:par>
                                <p:cTn id="55" presetID="63" presetClass="path" presetSubtype="0" accel="50000" decel="50000" fill="hold" nodeType="withEffect">
                                  <p:stCondLst>
                                    <p:cond delay="0"/>
                                  </p:stCondLst>
                                  <p:childTnLst>
                                    <p:animMotion origin="layout" path="M -0.25 3.33333E-6 L 0 3.33333E-6 " pathEditMode="relative" rAng="0" ptsTypes="AA">
                                      <p:cBhvr>
                                        <p:cTn id="56" dur="2000" fill="hold"/>
                                        <p:tgtEl>
                                          <p:spTgt spid="68"/>
                                        </p:tgtEl>
                                        <p:attrNameLst>
                                          <p:attrName>ppt_x</p:attrName>
                                          <p:attrName>ppt_y</p:attrName>
                                        </p:attrNameLst>
                                      </p:cBhvr>
                                      <p:rCtr x="125" y="0"/>
                                    </p:animMotion>
                                  </p:childTnLst>
                                </p:cTn>
                              </p:par>
                              <p:par>
                                <p:cTn id="57" presetID="63" presetClass="path" presetSubtype="0" accel="50000" decel="50000" fill="hold" nodeType="withEffect">
                                  <p:stCondLst>
                                    <p:cond delay="0"/>
                                  </p:stCondLst>
                                  <p:childTnLst>
                                    <p:animMotion origin="layout" path="M -0.25 -4.81481E-6 L 2.77778E-7 -4.81481E-6 " pathEditMode="relative" rAng="0" ptsTypes="AA">
                                      <p:cBhvr>
                                        <p:cTn id="58" dur="2000" fill="hold"/>
                                        <p:tgtEl>
                                          <p:spTgt spid="77"/>
                                        </p:tgtEl>
                                        <p:attrNameLst>
                                          <p:attrName>ppt_x</p:attrName>
                                          <p:attrName>ppt_y</p:attrName>
                                        </p:attrNameLst>
                                      </p:cBhvr>
                                      <p:rCtr x="125" y="0"/>
                                    </p:animMotion>
                                  </p:childTnLst>
                                </p:cTn>
                              </p:par>
                            </p:childTnLst>
                          </p:cTn>
                        </p:par>
                        <p:par>
                          <p:cTn id="59" fill="hold">
                            <p:stCondLst>
                              <p:cond delay="2000"/>
                            </p:stCondLst>
                            <p:childTnLst>
                              <p:par>
                                <p:cTn id="60" presetID="10" presetClass="entr" presetSubtype="0" fill="hold" grpId="0" nodeType="afterEffect">
                                  <p:stCondLst>
                                    <p:cond delay="0"/>
                                  </p:stCondLst>
                                  <p:childTnLst>
                                    <p:set>
                                      <p:cBhvr>
                                        <p:cTn id="61" dur="1" fill="hold">
                                          <p:stCondLst>
                                            <p:cond delay="0"/>
                                          </p:stCondLst>
                                        </p:cTn>
                                        <p:tgtEl>
                                          <p:spTgt spid="38">
                                            <p:txEl>
                                              <p:pRg st="0" end="0"/>
                                            </p:txEl>
                                          </p:spTgt>
                                        </p:tgtEl>
                                        <p:attrNameLst>
                                          <p:attrName>style.visibility</p:attrName>
                                        </p:attrNameLst>
                                      </p:cBhvr>
                                      <p:to>
                                        <p:strVal val="visible"/>
                                      </p:to>
                                    </p:set>
                                    <p:animEffect transition="in" filter="fade">
                                      <p:cBhvr>
                                        <p:cTn id="62" dur="2000"/>
                                        <p:tgtEl>
                                          <p:spTgt spid="38">
                                            <p:txEl>
                                              <p:pRg st="0" end="0"/>
                                            </p:txEl>
                                          </p:spTgt>
                                        </p:tgtEl>
                                      </p:cBhvr>
                                    </p:animEffect>
                                  </p:childTnLst>
                                </p:cTn>
                              </p:par>
                            </p:childTnLst>
                          </p:cTn>
                        </p:par>
                        <p:par>
                          <p:cTn id="63" fill="hold">
                            <p:stCondLst>
                              <p:cond delay="4000"/>
                            </p:stCondLst>
                            <p:childTnLst>
                              <p:par>
                                <p:cTn id="64" presetID="10" presetClass="entr" presetSubtype="0" fill="hold" nodeType="afterEffect">
                                  <p:stCondLst>
                                    <p:cond delay="0"/>
                                  </p:stCondLst>
                                  <p:childTnLst>
                                    <p:set>
                                      <p:cBhvr>
                                        <p:cTn id="65" dur="1" fill="hold">
                                          <p:stCondLst>
                                            <p:cond delay="0"/>
                                          </p:stCondLst>
                                        </p:cTn>
                                        <p:tgtEl>
                                          <p:spTgt spid="120"/>
                                        </p:tgtEl>
                                        <p:attrNameLst>
                                          <p:attrName>style.visibility</p:attrName>
                                        </p:attrNameLst>
                                      </p:cBhvr>
                                      <p:to>
                                        <p:strVal val="visible"/>
                                      </p:to>
                                    </p:set>
                                    <p:animEffect transition="in" filter="fade">
                                      <p:cBhvr>
                                        <p:cTn id="66" dur="2000"/>
                                        <p:tgtEl>
                                          <p:spTgt spid="12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xEl>
                                              <p:pRg st="0" end="0"/>
                                            </p:txEl>
                                          </p:spTgt>
                                        </p:tgtEl>
                                        <p:attrNameLst>
                                          <p:attrName>style.visibility</p:attrName>
                                        </p:attrNameLst>
                                      </p:cBhvr>
                                      <p:to>
                                        <p:strVal val="visible"/>
                                      </p:to>
                                    </p:set>
                                    <p:animEffect transition="in" filter="fade">
                                      <p:cBhvr>
                                        <p:cTn id="69" dur="2000"/>
                                        <p:tgtEl>
                                          <p:spTgt spid="37">
                                            <p:txEl>
                                              <p:pRg st="0" end="0"/>
                                            </p:txEl>
                                          </p:spTgt>
                                        </p:tgtEl>
                                      </p:cBhvr>
                                    </p:animEffect>
                                  </p:childTnLst>
                                </p:cTn>
                              </p:par>
                            </p:childTnLst>
                          </p:cTn>
                        </p:par>
                        <p:par>
                          <p:cTn id="70" fill="hold">
                            <p:stCondLst>
                              <p:cond delay="6000"/>
                            </p:stCondLst>
                            <p:childTnLst>
                              <p:par>
                                <p:cTn id="71" presetID="10" presetClass="entr" presetSubtype="0" fill="hold" nodeType="after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2000"/>
                                        <p:tgtEl>
                                          <p:spTgt spid="12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9">
                                            <p:txEl>
                                              <p:pRg st="0" end="0"/>
                                            </p:txEl>
                                          </p:spTgt>
                                        </p:tgtEl>
                                        <p:attrNameLst>
                                          <p:attrName>style.visibility</p:attrName>
                                        </p:attrNameLst>
                                      </p:cBhvr>
                                      <p:to>
                                        <p:strVal val="visible"/>
                                      </p:to>
                                    </p:set>
                                    <p:animEffect transition="in" filter="fade">
                                      <p:cBhvr>
                                        <p:cTn id="76" dur="2000"/>
                                        <p:tgtEl>
                                          <p:spTgt spid="39">
                                            <p:txEl>
                                              <p:pRg st="0" end="0"/>
                                            </p:txEl>
                                          </p:spTgt>
                                        </p:tgtEl>
                                      </p:cBhvr>
                                    </p:animEffect>
                                  </p:childTnLst>
                                </p:cTn>
                              </p:par>
                            </p:childTnLst>
                          </p:cTn>
                        </p:par>
                        <p:par>
                          <p:cTn id="77" fill="hold">
                            <p:stCondLst>
                              <p:cond delay="8000"/>
                            </p:stCondLst>
                            <p:childTnLst>
                              <p:par>
                                <p:cTn id="78" presetID="10" presetClass="entr" presetSubtype="0" fill="hold" nodeType="afterEffect">
                                  <p:stCondLst>
                                    <p:cond delay="0"/>
                                  </p:stCondLst>
                                  <p:childTnLst>
                                    <p:set>
                                      <p:cBhvr>
                                        <p:cTn id="79" dur="1" fill="hold">
                                          <p:stCondLst>
                                            <p:cond delay="0"/>
                                          </p:stCondLst>
                                        </p:cTn>
                                        <p:tgtEl>
                                          <p:spTgt spid="124"/>
                                        </p:tgtEl>
                                        <p:attrNameLst>
                                          <p:attrName>style.visibility</p:attrName>
                                        </p:attrNameLst>
                                      </p:cBhvr>
                                      <p:to>
                                        <p:strVal val="visible"/>
                                      </p:to>
                                    </p:set>
                                    <p:animEffect transition="in" filter="fade">
                                      <p:cBhvr>
                                        <p:cTn id="80" dur="2000"/>
                                        <p:tgtEl>
                                          <p:spTgt spid="12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0">
                                            <p:txEl>
                                              <p:pRg st="0" end="0"/>
                                            </p:txEl>
                                          </p:spTgt>
                                        </p:tgtEl>
                                        <p:attrNameLst>
                                          <p:attrName>style.visibility</p:attrName>
                                        </p:attrNameLst>
                                      </p:cBhvr>
                                      <p:to>
                                        <p:strVal val="visible"/>
                                      </p:to>
                                    </p:set>
                                    <p:animEffect transition="in" filter="fade">
                                      <p:cBhvr>
                                        <p:cTn id="83" dur="20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37" grpId="0" build="allAtOnce"/>
      <p:bldP spid="38" grpId="0" build="allAtOnce"/>
      <p:bldP spid="39" grpId="0" build="allAtOnce"/>
      <p:bldP spid="40"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5000628" y="6492875"/>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effectLst>
                  <a:outerShdw blurRad="38100" dist="38100" dir="2700000" algn="tl">
                    <a:srgbClr val="000000">
                      <a:alpha val="43137"/>
                    </a:srgbClr>
                  </a:outerShdw>
                </a:effectLst>
              </a:rPr>
              <a:t>ORGANIGRAFO</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8" name="7 Rectángulo"/>
          <p:cNvSpPr/>
          <p:nvPr/>
        </p:nvSpPr>
        <p:spPr>
          <a:xfrm>
            <a:off x="142844" y="2071678"/>
            <a:ext cx="1071570" cy="42862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1400" dirty="0" smtClean="0"/>
              <a:t>Clientes</a:t>
            </a:r>
            <a:endParaRPr lang="es-ES" sz="1400" dirty="0"/>
          </a:p>
        </p:txBody>
      </p:sp>
      <p:sp>
        <p:nvSpPr>
          <p:cNvPr id="9" name="8 Elipse"/>
          <p:cNvSpPr/>
          <p:nvPr/>
        </p:nvSpPr>
        <p:spPr>
          <a:xfrm>
            <a:off x="1571604" y="2786058"/>
            <a:ext cx="857256" cy="71438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D.G.</a:t>
            </a:r>
            <a:endParaRPr lang="es-ES" sz="1400" dirty="0"/>
          </a:p>
        </p:txBody>
      </p:sp>
      <p:sp>
        <p:nvSpPr>
          <p:cNvPr id="10" name="9 Elipse"/>
          <p:cNvSpPr/>
          <p:nvPr/>
        </p:nvSpPr>
        <p:spPr>
          <a:xfrm>
            <a:off x="785786" y="3929066"/>
            <a:ext cx="1571636"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R. Públicas</a:t>
            </a:r>
            <a:endParaRPr lang="es-ES" sz="1400" dirty="0"/>
          </a:p>
        </p:txBody>
      </p:sp>
      <p:sp>
        <p:nvSpPr>
          <p:cNvPr id="11" name="10 Elipse"/>
          <p:cNvSpPr/>
          <p:nvPr/>
        </p:nvSpPr>
        <p:spPr>
          <a:xfrm>
            <a:off x="2928926" y="2857496"/>
            <a:ext cx="1428760" cy="642942"/>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Coord. De Arte</a:t>
            </a:r>
            <a:endParaRPr lang="es-ES" sz="1400" dirty="0"/>
          </a:p>
        </p:txBody>
      </p:sp>
      <p:sp>
        <p:nvSpPr>
          <p:cNvPr id="12" name="11 Elipse"/>
          <p:cNvSpPr/>
          <p:nvPr/>
        </p:nvSpPr>
        <p:spPr>
          <a:xfrm>
            <a:off x="3000364" y="4357694"/>
            <a:ext cx="1357322"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Contable</a:t>
            </a:r>
            <a:endParaRPr lang="es-ES" sz="1400" dirty="0"/>
          </a:p>
        </p:txBody>
      </p:sp>
      <p:sp>
        <p:nvSpPr>
          <p:cNvPr id="13" name="12 Elipse"/>
          <p:cNvSpPr/>
          <p:nvPr/>
        </p:nvSpPr>
        <p:spPr>
          <a:xfrm>
            <a:off x="5143504" y="3000372"/>
            <a:ext cx="1500198"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J.  Diseño</a:t>
            </a:r>
            <a:endParaRPr lang="es-ES" sz="1400" dirty="0"/>
          </a:p>
        </p:txBody>
      </p:sp>
      <p:sp>
        <p:nvSpPr>
          <p:cNvPr id="14" name="13 Elipse"/>
          <p:cNvSpPr/>
          <p:nvPr/>
        </p:nvSpPr>
        <p:spPr>
          <a:xfrm>
            <a:off x="5143504" y="4286256"/>
            <a:ext cx="1428760"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J. Grafico</a:t>
            </a:r>
            <a:endParaRPr lang="es-ES" sz="1400" dirty="0"/>
          </a:p>
        </p:txBody>
      </p:sp>
      <p:sp>
        <p:nvSpPr>
          <p:cNvPr id="15" name="14 Elipse"/>
          <p:cNvSpPr/>
          <p:nvPr/>
        </p:nvSpPr>
        <p:spPr>
          <a:xfrm>
            <a:off x="7286644" y="5286388"/>
            <a:ext cx="1571636" cy="50006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Fotógrafo</a:t>
            </a:r>
            <a:endParaRPr lang="es-ES" sz="1400" dirty="0"/>
          </a:p>
        </p:txBody>
      </p:sp>
      <p:sp>
        <p:nvSpPr>
          <p:cNvPr id="16" name="15 Elipse"/>
          <p:cNvSpPr/>
          <p:nvPr/>
        </p:nvSpPr>
        <p:spPr>
          <a:xfrm>
            <a:off x="7286644" y="3643314"/>
            <a:ext cx="1500198"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Ilustrador</a:t>
            </a:r>
            <a:endParaRPr lang="es-ES" sz="1400" dirty="0"/>
          </a:p>
        </p:txBody>
      </p:sp>
      <p:sp>
        <p:nvSpPr>
          <p:cNvPr id="17" name="16 Elipse"/>
          <p:cNvSpPr/>
          <p:nvPr/>
        </p:nvSpPr>
        <p:spPr>
          <a:xfrm>
            <a:off x="7143768" y="1785926"/>
            <a:ext cx="1500198" cy="57150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400" dirty="0" smtClean="0"/>
              <a:t>Diseñador</a:t>
            </a:r>
            <a:endParaRPr lang="es-ES" sz="1400" dirty="0"/>
          </a:p>
        </p:txBody>
      </p:sp>
      <p:sp>
        <p:nvSpPr>
          <p:cNvPr id="20" name="19 Abrir corchete"/>
          <p:cNvSpPr/>
          <p:nvPr/>
        </p:nvSpPr>
        <p:spPr>
          <a:xfrm>
            <a:off x="5000628" y="2643182"/>
            <a:ext cx="785818" cy="2500330"/>
          </a:xfrm>
          <a:prstGeom prst="leftBracket">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ES"/>
          </a:p>
        </p:txBody>
      </p:sp>
      <p:sp>
        <p:nvSpPr>
          <p:cNvPr id="22" name="21 Cerrar corchete"/>
          <p:cNvSpPr/>
          <p:nvPr/>
        </p:nvSpPr>
        <p:spPr>
          <a:xfrm>
            <a:off x="5715008" y="2643182"/>
            <a:ext cx="1143008" cy="2500330"/>
          </a:xfrm>
          <a:prstGeom prst="rightBracket">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s-ES"/>
          </a:p>
        </p:txBody>
      </p:sp>
      <p:cxnSp>
        <p:nvCxnSpPr>
          <p:cNvPr id="24" name="23 Conector recto de flecha"/>
          <p:cNvCxnSpPr>
            <a:stCxn id="8" idx="3"/>
            <a:endCxn id="9" idx="1"/>
          </p:cNvCxnSpPr>
          <p:nvPr/>
        </p:nvCxnSpPr>
        <p:spPr>
          <a:xfrm>
            <a:off x="1214414" y="2285992"/>
            <a:ext cx="482732" cy="604684"/>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28" name="27 Conector recto de flecha"/>
          <p:cNvCxnSpPr>
            <a:stCxn id="9" idx="6"/>
            <a:endCxn id="11" idx="2"/>
          </p:cNvCxnSpPr>
          <p:nvPr/>
        </p:nvCxnSpPr>
        <p:spPr>
          <a:xfrm>
            <a:off x="2428860" y="3143248"/>
            <a:ext cx="500066" cy="35719"/>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42" name="41 Conector recto de flecha"/>
          <p:cNvCxnSpPr>
            <a:stCxn id="11" idx="6"/>
            <a:endCxn id="20" idx="1"/>
          </p:cNvCxnSpPr>
          <p:nvPr/>
        </p:nvCxnSpPr>
        <p:spPr>
          <a:xfrm>
            <a:off x="4357686" y="3178967"/>
            <a:ext cx="642942" cy="714380"/>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54" name="53 Conector recto de flecha"/>
          <p:cNvCxnSpPr>
            <a:stCxn id="22" idx="2"/>
            <a:endCxn id="17" idx="2"/>
          </p:cNvCxnSpPr>
          <p:nvPr/>
        </p:nvCxnSpPr>
        <p:spPr>
          <a:xfrm rot="10800000" flipH="1">
            <a:off x="6858016" y="2071679"/>
            <a:ext cx="285752" cy="1821669"/>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56" name="55 Conector recto de flecha"/>
          <p:cNvCxnSpPr>
            <a:stCxn id="22" idx="2"/>
            <a:endCxn id="16" idx="2"/>
          </p:cNvCxnSpPr>
          <p:nvPr/>
        </p:nvCxnSpPr>
        <p:spPr>
          <a:xfrm rot="10800000" flipH="1" flipV="1">
            <a:off x="6858016" y="3893346"/>
            <a:ext cx="428628" cy="35719"/>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58" name="57 Conector recto de flecha"/>
          <p:cNvCxnSpPr>
            <a:stCxn id="22" idx="2"/>
            <a:endCxn id="15" idx="2"/>
          </p:cNvCxnSpPr>
          <p:nvPr/>
        </p:nvCxnSpPr>
        <p:spPr>
          <a:xfrm rot="10800000" flipH="1" flipV="1">
            <a:off x="6858016" y="3893347"/>
            <a:ext cx="428628" cy="1643074"/>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sp>
        <p:nvSpPr>
          <p:cNvPr id="67" name="66 CuadroTexto"/>
          <p:cNvSpPr txBox="1"/>
          <p:nvPr/>
        </p:nvSpPr>
        <p:spPr>
          <a:xfrm>
            <a:off x="214282" y="5286388"/>
            <a:ext cx="621510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cliente pide un servicio</a:t>
            </a:r>
            <a:endParaRPr lang="es-ES" dirty="0">
              <a:effectLst>
                <a:outerShdw blurRad="38100" dist="38100" dir="2700000" algn="tl">
                  <a:srgbClr val="000000">
                    <a:alpha val="43137"/>
                  </a:srgbClr>
                </a:outerShdw>
              </a:effectLst>
            </a:endParaRPr>
          </a:p>
        </p:txBody>
      </p:sp>
      <p:cxnSp>
        <p:nvCxnSpPr>
          <p:cNvPr id="71" name="70 Conector recto de flecha"/>
          <p:cNvCxnSpPr>
            <a:stCxn id="9" idx="4"/>
            <a:endCxn id="10" idx="0"/>
          </p:cNvCxnSpPr>
          <p:nvPr/>
        </p:nvCxnSpPr>
        <p:spPr>
          <a:xfrm rot="5400000">
            <a:off x="1571604" y="3500438"/>
            <a:ext cx="428628" cy="428628"/>
          </a:xfrm>
          <a:prstGeom prst="straightConnector1">
            <a:avLst/>
          </a:prstGeom>
          <a:ln>
            <a:prstDash val="dash"/>
            <a:headEnd type="arrow"/>
            <a:tailEnd type="arrow"/>
          </a:ln>
        </p:spPr>
        <p:style>
          <a:lnRef idx="1">
            <a:schemeClr val="accent2"/>
          </a:lnRef>
          <a:fillRef idx="0">
            <a:schemeClr val="accent2"/>
          </a:fillRef>
          <a:effectRef idx="0">
            <a:schemeClr val="accent2"/>
          </a:effectRef>
          <a:fontRef idx="minor">
            <a:schemeClr val="tx1"/>
          </a:fontRef>
        </p:style>
      </p:cxnSp>
      <p:cxnSp>
        <p:nvCxnSpPr>
          <p:cNvPr id="73" name="72 Conector recto de flecha"/>
          <p:cNvCxnSpPr>
            <a:stCxn id="10" idx="0"/>
            <a:endCxn id="8" idx="2"/>
          </p:cNvCxnSpPr>
          <p:nvPr/>
        </p:nvCxnSpPr>
        <p:spPr>
          <a:xfrm rot="16200000" flipV="1">
            <a:off x="410737" y="2768198"/>
            <a:ext cx="1428760" cy="892975"/>
          </a:xfrm>
          <a:prstGeom prst="straightConnector1">
            <a:avLst/>
          </a:prstGeom>
          <a:ln>
            <a:prstDash val="dash"/>
            <a:headEnd type="arrow"/>
            <a:tailEnd type="arrow"/>
          </a:ln>
        </p:spPr>
        <p:style>
          <a:lnRef idx="1">
            <a:schemeClr val="accent2"/>
          </a:lnRef>
          <a:fillRef idx="0">
            <a:schemeClr val="accent2"/>
          </a:fillRef>
          <a:effectRef idx="0">
            <a:schemeClr val="accent2"/>
          </a:effectRef>
          <a:fontRef idx="minor">
            <a:schemeClr val="tx1"/>
          </a:fontRef>
        </p:style>
      </p:cxnSp>
      <p:sp>
        <p:nvSpPr>
          <p:cNvPr id="75" name="74 CuadroTexto"/>
          <p:cNvSpPr txBox="1"/>
          <p:nvPr/>
        </p:nvSpPr>
        <p:spPr>
          <a:xfrm>
            <a:off x="214282" y="5357826"/>
            <a:ext cx="621510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cliente y el relaciones publicas negocian</a:t>
            </a:r>
            <a:endParaRPr lang="es-ES" dirty="0">
              <a:effectLst>
                <a:outerShdw blurRad="38100" dist="38100" dir="2700000" algn="tl">
                  <a:srgbClr val="000000">
                    <a:alpha val="43137"/>
                  </a:srgbClr>
                </a:outerShdw>
              </a:effectLst>
            </a:endParaRPr>
          </a:p>
        </p:txBody>
      </p:sp>
      <p:sp>
        <p:nvSpPr>
          <p:cNvPr id="76" name="75 CuadroTexto"/>
          <p:cNvSpPr txBox="1"/>
          <p:nvPr/>
        </p:nvSpPr>
        <p:spPr>
          <a:xfrm>
            <a:off x="285720" y="5286388"/>
            <a:ext cx="621510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relaciones p. y el D.G. se coordinan mutuamente </a:t>
            </a:r>
            <a:endParaRPr lang="es-ES" dirty="0">
              <a:effectLst>
                <a:outerShdw blurRad="38100" dist="38100" dir="2700000" algn="tl">
                  <a:srgbClr val="000000">
                    <a:alpha val="43137"/>
                  </a:srgbClr>
                </a:outerShdw>
              </a:effectLst>
            </a:endParaRPr>
          </a:p>
        </p:txBody>
      </p:sp>
      <p:sp>
        <p:nvSpPr>
          <p:cNvPr id="79" name="78 CuadroTexto"/>
          <p:cNvSpPr txBox="1"/>
          <p:nvPr/>
        </p:nvSpPr>
        <p:spPr>
          <a:xfrm>
            <a:off x="214282" y="5286388"/>
            <a:ext cx="6858048"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D.G. evalúa el proyecto y se lo manda al Coord. Arte</a:t>
            </a:r>
            <a:endParaRPr lang="es-ES" dirty="0">
              <a:effectLst>
                <a:outerShdw blurRad="38100" dist="38100" dir="2700000" algn="tl">
                  <a:srgbClr val="000000">
                    <a:alpha val="43137"/>
                  </a:srgbClr>
                </a:outerShdw>
              </a:effectLst>
            </a:endParaRPr>
          </a:p>
        </p:txBody>
      </p:sp>
      <p:sp>
        <p:nvSpPr>
          <p:cNvPr id="80" name="79 CuadroTexto"/>
          <p:cNvSpPr txBox="1"/>
          <p:nvPr/>
        </p:nvSpPr>
        <p:spPr>
          <a:xfrm>
            <a:off x="285720" y="5357826"/>
            <a:ext cx="6357982"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Coord. De Arte desglosa y analiza el proyecto </a:t>
            </a:r>
            <a:endParaRPr lang="es-ES" dirty="0">
              <a:effectLst>
                <a:outerShdw blurRad="38100" dist="38100" dir="2700000" algn="tl">
                  <a:srgbClr val="000000">
                    <a:alpha val="43137"/>
                  </a:srgbClr>
                </a:outerShdw>
              </a:effectLst>
            </a:endParaRPr>
          </a:p>
        </p:txBody>
      </p:sp>
      <p:cxnSp>
        <p:nvCxnSpPr>
          <p:cNvPr id="83" name="82 Conector recto de flecha"/>
          <p:cNvCxnSpPr>
            <a:stCxn id="11" idx="4"/>
            <a:endCxn id="12" idx="0"/>
          </p:cNvCxnSpPr>
          <p:nvPr/>
        </p:nvCxnSpPr>
        <p:spPr>
          <a:xfrm rot="16200000" flipH="1">
            <a:off x="3232537" y="3911206"/>
            <a:ext cx="857256" cy="35719"/>
          </a:xfrm>
          <a:prstGeom prst="straightConnector1">
            <a:avLst/>
          </a:prstGeom>
          <a:ln>
            <a:prstDash val="dash"/>
            <a:headEnd type="arrow"/>
            <a:tailEnd type="arrow"/>
          </a:ln>
        </p:spPr>
        <p:style>
          <a:lnRef idx="1">
            <a:schemeClr val="accent2"/>
          </a:lnRef>
          <a:fillRef idx="0">
            <a:schemeClr val="accent2"/>
          </a:fillRef>
          <a:effectRef idx="0">
            <a:schemeClr val="accent2"/>
          </a:effectRef>
          <a:fontRef idx="minor">
            <a:schemeClr val="tx1"/>
          </a:fontRef>
        </p:style>
      </p:cxnSp>
      <p:sp>
        <p:nvSpPr>
          <p:cNvPr id="87" name="86 CuadroTexto"/>
          <p:cNvSpPr txBox="1"/>
          <p:nvPr/>
        </p:nvSpPr>
        <p:spPr>
          <a:xfrm>
            <a:off x="285720" y="5286388"/>
            <a:ext cx="728667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contable cotiza el proyecto y lo devuelve al Coord. De Arte</a:t>
            </a:r>
            <a:endParaRPr lang="es-ES" dirty="0">
              <a:effectLst>
                <a:outerShdw blurRad="38100" dist="38100" dir="2700000" algn="tl">
                  <a:srgbClr val="000000">
                    <a:alpha val="43137"/>
                  </a:srgbClr>
                </a:outerShdw>
              </a:effectLst>
            </a:endParaRPr>
          </a:p>
        </p:txBody>
      </p:sp>
      <p:sp>
        <p:nvSpPr>
          <p:cNvPr id="106" name="105 CuadroTexto"/>
          <p:cNvSpPr txBox="1"/>
          <p:nvPr/>
        </p:nvSpPr>
        <p:spPr>
          <a:xfrm>
            <a:off x="357158" y="5357826"/>
            <a:ext cx="6786610"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Coord. De Arte informa al cliente del coste y este decide</a:t>
            </a:r>
            <a:endParaRPr lang="es-ES" dirty="0">
              <a:effectLst>
                <a:outerShdw blurRad="38100" dist="38100" dir="2700000" algn="tl">
                  <a:srgbClr val="000000">
                    <a:alpha val="43137"/>
                  </a:srgbClr>
                </a:outerShdw>
              </a:effectLst>
            </a:endParaRPr>
          </a:p>
        </p:txBody>
      </p:sp>
      <p:cxnSp>
        <p:nvCxnSpPr>
          <p:cNvPr id="121" name="120 Conector recto de flecha"/>
          <p:cNvCxnSpPr>
            <a:stCxn id="8" idx="3"/>
            <a:endCxn id="11" idx="1"/>
          </p:cNvCxnSpPr>
          <p:nvPr/>
        </p:nvCxnSpPr>
        <p:spPr>
          <a:xfrm>
            <a:off x="1214414" y="2285992"/>
            <a:ext cx="1923749" cy="665661"/>
          </a:xfrm>
          <a:prstGeom prst="straightConnector1">
            <a:avLst/>
          </a:prstGeom>
          <a:ln>
            <a:prstDash val="dash"/>
            <a:headEnd type="arrow"/>
            <a:tailEnd type="arrow"/>
          </a:ln>
        </p:spPr>
        <p:style>
          <a:lnRef idx="1">
            <a:schemeClr val="accent2"/>
          </a:lnRef>
          <a:fillRef idx="0">
            <a:schemeClr val="accent2"/>
          </a:fillRef>
          <a:effectRef idx="0">
            <a:schemeClr val="accent2"/>
          </a:effectRef>
          <a:fontRef idx="minor">
            <a:schemeClr val="tx1"/>
          </a:fontRef>
        </p:style>
      </p:cxnSp>
      <p:sp>
        <p:nvSpPr>
          <p:cNvPr id="123" name="122 CuadroTexto"/>
          <p:cNvSpPr txBox="1"/>
          <p:nvPr/>
        </p:nvSpPr>
        <p:spPr>
          <a:xfrm>
            <a:off x="214282" y="5286388"/>
            <a:ext cx="764386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Coord. De Arte entrega el proyecto a los jefes de departamento</a:t>
            </a:r>
            <a:endParaRPr lang="es-ES" dirty="0">
              <a:effectLst>
                <a:outerShdw blurRad="38100" dist="38100" dir="2700000" algn="tl">
                  <a:srgbClr val="000000">
                    <a:alpha val="43137"/>
                  </a:srgbClr>
                </a:outerShdw>
              </a:effectLst>
            </a:endParaRPr>
          </a:p>
        </p:txBody>
      </p:sp>
      <p:sp>
        <p:nvSpPr>
          <p:cNvPr id="124" name="123 CuadroTexto"/>
          <p:cNvSpPr txBox="1"/>
          <p:nvPr/>
        </p:nvSpPr>
        <p:spPr>
          <a:xfrm>
            <a:off x="285720" y="5357826"/>
            <a:ext cx="7143800" cy="646331"/>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Los jefes de departamento deciden como distribuir el trabajo entre sus subordinados</a:t>
            </a:r>
            <a:endParaRPr lang="es-ES" dirty="0">
              <a:effectLst>
                <a:outerShdw blurRad="38100" dist="38100" dir="2700000" algn="tl">
                  <a:srgbClr val="000000">
                    <a:alpha val="43137"/>
                  </a:srgbClr>
                </a:outerShdw>
              </a:effectLst>
            </a:endParaRPr>
          </a:p>
        </p:txBody>
      </p:sp>
      <p:sp>
        <p:nvSpPr>
          <p:cNvPr id="127" name="126 CuadroTexto"/>
          <p:cNvSpPr txBox="1"/>
          <p:nvPr/>
        </p:nvSpPr>
        <p:spPr>
          <a:xfrm>
            <a:off x="214282" y="5286388"/>
            <a:ext cx="6643734" cy="646331"/>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Diseñador, ilustrador y fotógrafo reciben la información de lo que deben de hacer y lo realizan</a:t>
            </a:r>
            <a:endParaRPr lang="es-ES" dirty="0">
              <a:effectLst>
                <a:outerShdw blurRad="38100" dist="38100" dir="2700000" algn="tl">
                  <a:srgbClr val="000000">
                    <a:alpha val="43137"/>
                  </a:srgbClr>
                </a:outerShdw>
              </a:effectLst>
            </a:endParaRPr>
          </a:p>
        </p:txBody>
      </p:sp>
      <p:cxnSp>
        <p:nvCxnSpPr>
          <p:cNvPr id="129" name="128 Conector recto de flecha"/>
          <p:cNvCxnSpPr>
            <a:stCxn id="17" idx="2"/>
          </p:cNvCxnSpPr>
          <p:nvPr/>
        </p:nvCxnSpPr>
        <p:spPr>
          <a:xfrm rot="10800000" flipV="1">
            <a:off x="6715140" y="2071678"/>
            <a:ext cx="428628" cy="64294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1" name="130 Conector recto de flecha"/>
          <p:cNvCxnSpPr/>
          <p:nvPr/>
        </p:nvCxnSpPr>
        <p:spPr>
          <a:xfrm rot="10800000">
            <a:off x="6715140" y="5143512"/>
            <a:ext cx="500066" cy="285752"/>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cxnSp>
        <p:nvCxnSpPr>
          <p:cNvPr id="133" name="132 Conector recto de flecha"/>
          <p:cNvCxnSpPr>
            <a:stCxn id="16" idx="1"/>
            <a:endCxn id="22" idx="2"/>
          </p:cNvCxnSpPr>
          <p:nvPr/>
        </p:nvCxnSpPr>
        <p:spPr>
          <a:xfrm rot="16200000" flipH="1" flipV="1">
            <a:off x="7099011" y="3486014"/>
            <a:ext cx="166338" cy="648327"/>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135" name="134 CuadroTexto"/>
          <p:cNvSpPr txBox="1"/>
          <p:nvPr/>
        </p:nvSpPr>
        <p:spPr>
          <a:xfrm>
            <a:off x="285720" y="5286388"/>
            <a:ext cx="6072230" cy="646331"/>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Diseñadores, ilustrador y fotógrafo le dan el trabajo a sus jefes</a:t>
            </a:r>
            <a:endParaRPr lang="es-ES" dirty="0">
              <a:effectLst>
                <a:outerShdw blurRad="38100" dist="38100" dir="2700000" algn="tl">
                  <a:srgbClr val="000000">
                    <a:alpha val="43137"/>
                  </a:srgbClr>
                </a:outerShdw>
              </a:effectLst>
            </a:endParaRPr>
          </a:p>
        </p:txBody>
      </p:sp>
      <p:cxnSp>
        <p:nvCxnSpPr>
          <p:cNvPr id="137" name="136 Conector recto de flecha"/>
          <p:cNvCxnSpPr>
            <a:endCxn id="11" idx="6"/>
          </p:cNvCxnSpPr>
          <p:nvPr/>
        </p:nvCxnSpPr>
        <p:spPr>
          <a:xfrm rot="10800000">
            <a:off x="4357686" y="3178968"/>
            <a:ext cx="642942" cy="321471"/>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139" name="138 CuadroTexto"/>
          <p:cNvSpPr txBox="1"/>
          <p:nvPr/>
        </p:nvSpPr>
        <p:spPr>
          <a:xfrm>
            <a:off x="0" y="5357826"/>
            <a:ext cx="6929454"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Ambos jefes trabajan en conjunto y compactan todo</a:t>
            </a:r>
            <a:endParaRPr lang="es-ES" dirty="0">
              <a:effectLst>
                <a:outerShdw blurRad="38100" dist="38100" dir="2700000" algn="tl">
                  <a:srgbClr val="000000">
                    <a:alpha val="43137"/>
                  </a:srgbClr>
                </a:outerShdw>
              </a:effectLst>
            </a:endParaRPr>
          </a:p>
        </p:txBody>
      </p:sp>
      <p:cxnSp>
        <p:nvCxnSpPr>
          <p:cNvPr id="141" name="140 Conector recto de flecha"/>
          <p:cNvCxnSpPr>
            <a:stCxn id="11" idx="0"/>
            <a:endCxn id="8" idx="3"/>
          </p:cNvCxnSpPr>
          <p:nvPr/>
        </p:nvCxnSpPr>
        <p:spPr>
          <a:xfrm rot="16200000" flipV="1">
            <a:off x="2143108" y="1357298"/>
            <a:ext cx="571504" cy="2428892"/>
          </a:xfrm>
          <a:prstGeom prst="straightConnector1">
            <a:avLst/>
          </a:prstGeom>
          <a:ln>
            <a:headEnd type="arrow"/>
            <a:tailEnd type="arrow"/>
          </a:ln>
        </p:spPr>
        <p:style>
          <a:lnRef idx="1">
            <a:schemeClr val="accent4"/>
          </a:lnRef>
          <a:fillRef idx="0">
            <a:schemeClr val="accent4"/>
          </a:fillRef>
          <a:effectRef idx="0">
            <a:schemeClr val="accent4"/>
          </a:effectRef>
          <a:fontRef idx="minor">
            <a:schemeClr val="tx1"/>
          </a:fontRef>
        </p:style>
      </p:cxnSp>
      <p:sp>
        <p:nvSpPr>
          <p:cNvPr id="142" name="141 CuadroTexto"/>
          <p:cNvSpPr txBox="1"/>
          <p:nvPr/>
        </p:nvSpPr>
        <p:spPr>
          <a:xfrm>
            <a:off x="214282" y="5357826"/>
            <a:ext cx="657229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Coord. De Arte lo revisa y se lo muestra al cliente</a:t>
            </a:r>
            <a:endParaRPr lang="es-ES" dirty="0">
              <a:effectLst>
                <a:outerShdw blurRad="38100" dist="38100" dir="2700000" algn="tl">
                  <a:srgbClr val="000000">
                    <a:alpha val="43137"/>
                  </a:srgbClr>
                </a:outerShdw>
              </a:effectLst>
            </a:endParaRPr>
          </a:p>
        </p:txBody>
      </p:sp>
      <p:sp>
        <p:nvSpPr>
          <p:cNvPr id="143" name="142 CuadroTexto"/>
          <p:cNvSpPr txBox="1"/>
          <p:nvPr/>
        </p:nvSpPr>
        <p:spPr>
          <a:xfrm>
            <a:off x="428596" y="5357826"/>
            <a:ext cx="6572296"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cliente le confirma o no si le gusta el resultado </a:t>
            </a:r>
            <a:endParaRPr lang="es-ES" dirty="0">
              <a:effectLst>
                <a:outerShdw blurRad="38100" dist="38100" dir="2700000" algn="tl">
                  <a:srgbClr val="000000">
                    <a:alpha val="43137"/>
                  </a:srgbClr>
                </a:outerShdw>
              </a:effectLst>
            </a:endParaRPr>
          </a:p>
        </p:txBody>
      </p:sp>
      <p:sp>
        <p:nvSpPr>
          <p:cNvPr id="144" name="143 CuadroTexto"/>
          <p:cNvSpPr txBox="1"/>
          <p:nvPr/>
        </p:nvSpPr>
        <p:spPr>
          <a:xfrm>
            <a:off x="357158" y="5357826"/>
            <a:ext cx="5715040" cy="369332"/>
          </a:xfrm>
          <a:prstGeom prst="rect">
            <a:avLst/>
          </a:prstGeom>
          <a:noFill/>
        </p:spPr>
        <p:txBody>
          <a:bodyPr wrap="square" rtlCol="0">
            <a:spAutoFit/>
          </a:bodyPr>
          <a:lstStyle/>
          <a:p>
            <a:r>
              <a:rPr lang="es-ES" dirty="0" smtClean="0"/>
              <a:t>Si no está de acuerdo…</a:t>
            </a:r>
            <a:endParaRPr lang="es-ES" dirty="0"/>
          </a:p>
        </p:txBody>
      </p:sp>
      <p:cxnSp>
        <p:nvCxnSpPr>
          <p:cNvPr id="146" name="145 Conector recto de flecha"/>
          <p:cNvCxnSpPr>
            <a:stCxn id="11" idx="6"/>
          </p:cNvCxnSpPr>
          <p:nvPr/>
        </p:nvCxnSpPr>
        <p:spPr>
          <a:xfrm flipV="1">
            <a:off x="4357686" y="3000372"/>
            <a:ext cx="642942" cy="178595"/>
          </a:xfrm>
          <a:prstGeom prst="straightConnector1">
            <a:avLst/>
          </a:prstGeom>
          <a:ln>
            <a:headEnd type="arrow"/>
            <a:tailEnd type="arrow"/>
          </a:ln>
        </p:spPr>
        <p:style>
          <a:lnRef idx="1">
            <a:schemeClr val="accent6"/>
          </a:lnRef>
          <a:fillRef idx="0">
            <a:schemeClr val="accent6"/>
          </a:fillRef>
          <a:effectRef idx="0">
            <a:schemeClr val="accent6"/>
          </a:effectRef>
          <a:fontRef idx="minor">
            <a:schemeClr val="tx1"/>
          </a:fontRef>
        </p:style>
      </p:cxnSp>
      <p:sp>
        <p:nvSpPr>
          <p:cNvPr id="147" name="146 CuadroTexto"/>
          <p:cNvSpPr txBox="1"/>
          <p:nvPr/>
        </p:nvSpPr>
        <p:spPr>
          <a:xfrm>
            <a:off x="0" y="5286388"/>
            <a:ext cx="7358082" cy="646331"/>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Cuando todo está terminado, el Coord. De Arte le entrega el producto final al D.G.</a:t>
            </a:r>
            <a:endParaRPr lang="es-ES" dirty="0">
              <a:effectLst>
                <a:outerShdw blurRad="38100" dist="38100" dir="2700000" algn="tl">
                  <a:srgbClr val="000000">
                    <a:alpha val="43137"/>
                  </a:srgbClr>
                </a:outerShdw>
              </a:effectLst>
            </a:endParaRPr>
          </a:p>
        </p:txBody>
      </p:sp>
      <p:cxnSp>
        <p:nvCxnSpPr>
          <p:cNvPr id="149" name="148 Conector recto de flecha"/>
          <p:cNvCxnSpPr>
            <a:endCxn id="9" idx="7"/>
          </p:cNvCxnSpPr>
          <p:nvPr/>
        </p:nvCxnSpPr>
        <p:spPr>
          <a:xfrm rot="10800000">
            <a:off x="2303318" y="2890676"/>
            <a:ext cx="697046" cy="181134"/>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152" name="151 Conector recto de flecha"/>
          <p:cNvCxnSpPr>
            <a:stCxn id="9" idx="0"/>
            <a:endCxn id="8" idx="3"/>
          </p:cNvCxnSpPr>
          <p:nvPr/>
        </p:nvCxnSpPr>
        <p:spPr>
          <a:xfrm rot="16200000" flipV="1">
            <a:off x="1357290" y="2143116"/>
            <a:ext cx="500066" cy="785818"/>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153" name="152 CuadroTexto"/>
          <p:cNvSpPr txBox="1"/>
          <p:nvPr/>
        </p:nvSpPr>
        <p:spPr>
          <a:xfrm>
            <a:off x="0" y="5357826"/>
            <a:ext cx="7358114"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D.G. le entrega el producto final al cliente</a:t>
            </a:r>
            <a:endParaRPr lang="es-ES" dirty="0">
              <a:effectLst>
                <a:outerShdw blurRad="38100" dist="38100" dir="2700000" algn="tl">
                  <a:srgbClr val="000000">
                    <a:alpha val="43137"/>
                  </a:srgbClr>
                </a:outerShdw>
              </a:effectLst>
            </a:endParaRPr>
          </a:p>
        </p:txBody>
      </p:sp>
      <p:cxnSp>
        <p:nvCxnSpPr>
          <p:cNvPr id="159" name="158 Forma"/>
          <p:cNvCxnSpPr>
            <a:stCxn id="12" idx="2"/>
            <a:endCxn id="8" idx="2"/>
          </p:cNvCxnSpPr>
          <p:nvPr/>
        </p:nvCxnSpPr>
        <p:spPr>
          <a:xfrm rot="10800000">
            <a:off x="678630" y="2500306"/>
            <a:ext cx="2321735" cy="2143140"/>
          </a:xfrm>
          <a:prstGeom prst="bentConnector2">
            <a:avLst/>
          </a:prstGeom>
          <a:ln>
            <a:solidFill>
              <a:srgbClr val="00B050"/>
            </a:solidFill>
            <a:headEnd type="arrow"/>
            <a:tailEnd type="arrow"/>
          </a:ln>
        </p:spPr>
        <p:style>
          <a:lnRef idx="1">
            <a:schemeClr val="accent6"/>
          </a:lnRef>
          <a:fillRef idx="0">
            <a:schemeClr val="accent6"/>
          </a:fillRef>
          <a:effectRef idx="0">
            <a:schemeClr val="accent6"/>
          </a:effectRef>
          <a:fontRef idx="minor">
            <a:schemeClr val="tx1"/>
          </a:fontRef>
        </p:style>
      </p:cxnSp>
      <p:sp>
        <p:nvSpPr>
          <p:cNvPr id="160" name="159 CuadroTexto"/>
          <p:cNvSpPr txBox="1"/>
          <p:nvPr/>
        </p:nvSpPr>
        <p:spPr>
          <a:xfrm>
            <a:off x="142844" y="5286388"/>
            <a:ext cx="6715172"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contable emite la factura de venta al cliente</a:t>
            </a:r>
            <a:endParaRPr lang="es-ES" dirty="0">
              <a:effectLst>
                <a:outerShdw blurRad="38100" dist="38100" dir="2700000" algn="tl">
                  <a:srgbClr val="000000">
                    <a:alpha val="43137"/>
                  </a:srgbClr>
                </a:outerShdw>
              </a:effectLst>
            </a:endParaRPr>
          </a:p>
        </p:txBody>
      </p:sp>
      <p:sp>
        <p:nvSpPr>
          <p:cNvPr id="161" name="160 CuadroTexto"/>
          <p:cNvSpPr txBox="1"/>
          <p:nvPr/>
        </p:nvSpPr>
        <p:spPr>
          <a:xfrm>
            <a:off x="214282" y="5429264"/>
            <a:ext cx="5715040" cy="369332"/>
          </a:xfrm>
          <a:prstGeom prst="rect">
            <a:avLst/>
          </a:prstGeom>
          <a:noFill/>
        </p:spPr>
        <p:txBody>
          <a:bodyPr wrap="square" rtlCol="0">
            <a:spAutoFit/>
          </a:bodyPr>
          <a:lstStyle/>
          <a:p>
            <a:r>
              <a:rPr lang="es-ES" dirty="0" smtClean="0">
                <a:effectLst>
                  <a:outerShdw blurRad="38100" dist="38100" dir="2700000" algn="tl">
                    <a:srgbClr val="000000">
                      <a:alpha val="43137"/>
                    </a:srgbClr>
                  </a:outerShdw>
                </a:effectLst>
              </a:rPr>
              <a:t>El cliente paga la factura</a:t>
            </a:r>
            <a:endParaRPr lang="es-ES" dirty="0">
              <a:effectLst>
                <a:outerShdw blurRad="38100" dist="38100" dir="2700000" algn="tl">
                  <a:srgbClr val="000000">
                    <a:alpha val="43137"/>
                  </a:srgbClr>
                </a:outerShdw>
              </a:effectLst>
            </a:endParaRPr>
          </a:p>
        </p:txBody>
      </p:sp>
      <p:cxnSp>
        <p:nvCxnSpPr>
          <p:cNvPr id="64" name="63 Conector recto de flecha"/>
          <p:cNvCxnSpPr/>
          <p:nvPr/>
        </p:nvCxnSpPr>
        <p:spPr>
          <a:xfrm>
            <a:off x="2428860" y="5929330"/>
            <a:ext cx="1285884" cy="1588"/>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65" name="64 CuadroTexto"/>
          <p:cNvSpPr txBox="1"/>
          <p:nvPr/>
        </p:nvSpPr>
        <p:spPr>
          <a:xfrm>
            <a:off x="5572132" y="5857892"/>
            <a:ext cx="3214710" cy="369332"/>
          </a:xfrm>
          <a:prstGeom prst="rect">
            <a:avLst/>
          </a:prstGeom>
          <a:noFill/>
        </p:spPr>
        <p:txBody>
          <a:bodyPr wrap="square" rtlCol="0">
            <a:spAutoFit/>
          </a:bodyPr>
          <a:lstStyle/>
          <a:p>
            <a:endParaRPr lang="es-ES" dirty="0"/>
          </a:p>
        </p:txBody>
      </p:sp>
      <p:sp>
        <p:nvSpPr>
          <p:cNvPr id="68" name="67 CuadroTexto"/>
          <p:cNvSpPr txBox="1"/>
          <p:nvPr/>
        </p:nvSpPr>
        <p:spPr>
          <a:xfrm>
            <a:off x="3714744" y="5786454"/>
            <a:ext cx="4357718" cy="276999"/>
          </a:xfrm>
          <a:prstGeom prst="rect">
            <a:avLst/>
          </a:prstGeom>
          <a:noFill/>
        </p:spPr>
        <p:txBody>
          <a:bodyPr wrap="square" rtlCol="0">
            <a:spAutoFit/>
          </a:bodyPr>
          <a:lstStyle/>
          <a:p>
            <a:r>
              <a:rPr lang="es-ES" sz="1200" dirty="0" smtClean="0"/>
              <a:t>Producto </a:t>
            </a:r>
            <a:r>
              <a:rPr lang="es-ES" sz="1200" dirty="0" err="1" smtClean="0"/>
              <a:t>semi</a:t>
            </a:r>
            <a:r>
              <a:rPr lang="es-ES" sz="1200" dirty="0" smtClean="0"/>
              <a:t>-terminado</a:t>
            </a:r>
            <a:endParaRPr lang="es-ES" sz="1200" dirty="0"/>
          </a:p>
        </p:txBody>
      </p:sp>
      <p:cxnSp>
        <p:nvCxnSpPr>
          <p:cNvPr id="69" name="68 Conector recto de flecha"/>
          <p:cNvCxnSpPr/>
          <p:nvPr/>
        </p:nvCxnSpPr>
        <p:spPr>
          <a:xfrm>
            <a:off x="2571736" y="6143644"/>
            <a:ext cx="1357322" cy="1588"/>
          </a:xfrm>
          <a:prstGeom prst="straightConnector1">
            <a:avLst/>
          </a:prstGeom>
          <a:ln>
            <a:prstDash val="dash"/>
            <a:tailEnd type="arrow"/>
          </a:ln>
        </p:spPr>
        <p:style>
          <a:lnRef idx="1">
            <a:schemeClr val="accent2"/>
          </a:lnRef>
          <a:fillRef idx="0">
            <a:schemeClr val="accent2"/>
          </a:fillRef>
          <a:effectRef idx="0">
            <a:schemeClr val="accent2"/>
          </a:effectRef>
          <a:fontRef idx="minor">
            <a:schemeClr val="tx1"/>
          </a:fontRef>
        </p:style>
      </p:cxnSp>
      <p:cxnSp>
        <p:nvCxnSpPr>
          <p:cNvPr id="70" name="69 Conector recto de flecha"/>
          <p:cNvCxnSpPr/>
          <p:nvPr/>
        </p:nvCxnSpPr>
        <p:spPr>
          <a:xfrm>
            <a:off x="2786050" y="6357958"/>
            <a:ext cx="1285884" cy="1588"/>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cxnSp>
        <p:nvCxnSpPr>
          <p:cNvPr id="72" name="71 Conector recto de flecha"/>
          <p:cNvCxnSpPr/>
          <p:nvPr/>
        </p:nvCxnSpPr>
        <p:spPr>
          <a:xfrm>
            <a:off x="3143240" y="6572272"/>
            <a:ext cx="1071570" cy="1588"/>
          </a:xfrm>
          <a:prstGeom prst="straightConnector1">
            <a:avLst/>
          </a:prstGeom>
          <a:ln>
            <a:solidFill>
              <a:srgbClr val="33CC33"/>
            </a:solidFill>
            <a:tailEnd type="arrow"/>
          </a:ln>
        </p:spPr>
        <p:style>
          <a:lnRef idx="1">
            <a:schemeClr val="accent5"/>
          </a:lnRef>
          <a:fillRef idx="0">
            <a:schemeClr val="accent5"/>
          </a:fillRef>
          <a:effectRef idx="0">
            <a:schemeClr val="accent5"/>
          </a:effectRef>
          <a:fontRef idx="minor">
            <a:schemeClr val="tx1"/>
          </a:fontRef>
        </p:style>
      </p:cxnSp>
      <p:sp>
        <p:nvSpPr>
          <p:cNvPr id="74" name="73 CuadroTexto"/>
          <p:cNvSpPr txBox="1"/>
          <p:nvPr/>
        </p:nvSpPr>
        <p:spPr>
          <a:xfrm>
            <a:off x="3929058" y="6000768"/>
            <a:ext cx="4357718" cy="276999"/>
          </a:xfrm>
          <a:prstGeom prst="rect">
            <a:avLst/>
          </a:prstGeom>
          <a:noFill/>
        </p:spPr>
        <p:txBody>
          <a:bodyPr wrap="square" rtlCol="0">
            <a:spAutoFit/>
          </a:bodyPr>
          <a:lstStyle/>
          <a:p>
            <a:r>
              <a:rPr lang="es-ES" sz="1200" dirty="0" smtClean="0"/>
              <a:t>Información</a:t>
            </a:r>
            <a:endParaRPr lang="es-ES" sz="1200" dirty="0"/>
          </a:p>
        </p:txBody>
      </p:sp>
      <p:sp>
        <p:nvSpPr>
          <p:cNvPr id="77" name="76 CuadroTexto"/>
          <p:cNvSpPr txBox="1"/>
          <p:nvPr/>
        </p:nvSpPr>
        <p:spPr>
          <a:xfrm>
            <a:off x="4071934" y="6215082"/>
            <a:ext cx="4357718" cy="276999"/>
          </a:xfrm>
          <a:prstGeom prst="rect">
            <a:avLst/>
          </a:prstGeom>
          <a:noFill/>
        </p:spPr>
        <p:txBody>
          <a:bodyPr wrap="square" rtlCol="0">
            <a:spAutoFit/>
          </a:bodyPr>
          <a:lstStyle/>
          <a:p>
            <a:r>
              <a:rPr lang="es-ES" sz="1200" dirty="0" smtClean="0"/>
              <a:t>Producto terminado</a:t>
            </a:r>
            <a:endParaRPr lang="es-ES" sz="1200" dirty="0"/>
          </a:p>
        </p:txBody>
      </p:sp>
      <p:sp>
        <p:nvSpPr>
          <p:cNvPr id="78" name="77 CuadroTexto"/>
          <p:cNvSpPr txBox="1"/>
          <p:nvPr/>
        </p:nvSpPr>
        <p:spPr>
          <a:xfrm>
            <a:off x="4214810" y="6429396"/>
            <a:ext cx="4357718" cy="276999"/>
          </a:xfrm>
          <a:prstGeom prst="rect">
            <a:avLst/>
          </a:prstGeom>
          <a:noFill/>
        </p:spPr>
        <p:txBody>
          <a:bodyPr wrap="square" rtlCol="0">
            <a:spAutoFit/>
          </a:bodyPr>
          <a:lstStyle/>
          <a:p>
            <a:r>
              <a:rPr lang="es-ES" sz="1200" dirty="0" smtClean="0"/>
              <a:t>Transacción económica</a:t>
            </a:r>
            <a:endParaRPr lang="es-ES" sz="1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bg/>
                                          </p:spTgt>
                                        </p:tgtEl>
                                        <p:attrNameLst>
                                          <p:attrName>style.visibility</p:attrName>
                                        </p:attrNameLst>
                                      </p:cBhvr>
                                      <p:to>
                                        <p:strVal val="visible"/>
                                      </p:to>
                                    </p:set>
                                    <p:animEffect transition="in" filter="fade">
                                      <p:cBhvr>
                                        <p:cTn id="22" dur="500"/>
                                        <p:tgtEl>
                                          <p:spTgt spid="10">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fade">
                                      <p:cBhvr>
                                        <p:cTn id="25" dur="500"/>
                                        <p:tgtEl>
                                          <p:spTgt spid="10">
                                            <p:txEl>
                                              <p:pRg st="0" end="0"/>
                                            </p:txEl>
                                          </p:spTgt>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7">
                                            <p:txEl>
                                              <p:pRg st="0" end="0"/>
                                            </p:txEl>
                                          </p:spTgt>
                                        </p:tgtEl>
                                        <p:attrNameLst>
                                          <p:attrName>style.visibility</p:attrName>
                                        </p:attrNameLst>
                                      </p:cBhvr>
                                      <p:to>
                                        <p:strVal val="visible"/>
                                      </p:to>
                                    </p:set>
                                    <p:animEffect transition="in" filter="fade">
                                      <p:cBhvr>
                                        <p:cTn id="32" dur="500"/>
                                        <p:tgtEl>
                                          <p:spTgt spid="67">
                                            <p:txEl>
                                              <p:pRg st="0" end="0"/>
                                            </p:txEl>
                                          </p:spTgt>
                                        </p:tgtEl>
                                      </p:cBhvr>
                                    </p:animEffect>
                                  </p:childTnLst>
                                </p:cTn>
                              </p:par>
                            </p:childTnLst>
                          </p:cTn>
                        </p:par>
                        <p:par>
                          <p:cTn id="33" fill="hold">
                            <p:stCondLst>
                              <p:cond delay="2500"/>
                            </p:stCondLst>
                            <p:childTnLst>
                              <p:par>
                                <p:cTn id="34" presetID="10" presetClass="exit" presetSubtype="0" fill="hold" nodeType="afterEffect">
                                  <p:stCondLst>
                                    <p:cond delay="2000"/>
                                  </p:stCondLst>
                                  <p:childTnLst>
                                    <p:animEffect transition="out" filter="fade">
                                      <p:cBhvr>
                                        <p:cTn id="35" dur="500"/>
                                        <p:tgtEl>
                                          <p:spTgt spid="67">
                                            <p:txEl>
                                              <p:pRg st="0" end="0"/>
                                            </p:txEl>
                                          </p:spTgt>
                                        </p:tgtEl>
                                      </p:cBhvr>
                                    </p:animEffect>
                                    <p:set>
                                      <p:cBhvr>
                                        <p:cTn id="36" dur="1" fill="hold">
                                          <p:stCondLst>
                                            <p:cond delay="499"/>
                                          </p:stCondLst>
                                        </p:cTn>
                                        <p:tgtEl>
                                          <p:spTgt spid="67">
                                            <p:txEl>
                                              <p:pRg st="0" end="0"/>
                                            </p:txEl>
                                          </p:spTgt>
                                        </p:tgtEl>
                                        <p:attrNameLst>
                                          <p:attrName>style.visibility</p:attrName>
                                        </p:attrNameLst>
                                      </p:cBhvr>
                                      <p:to>
                                        <p:strVal val="hidden"/>
                                      </p:to>
                                    </p:set>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fade">
                                      <p:cBhvr>
                                        <p:cTn id="40" dur="500"/>
                                        <p:tgtEl>
                                          <p:spTgt spid="73"/>
                                        </p:tgtEl>
                                      </p:cBhvr>
                                    </p:animEffect>
                                  </p:childTnLst>
                                </p:cTn>
                              </p:par>
                            </p:childTnLst>
                          </p:cTn>
                        </p:par>
                        <p:par>
                          <p:cTn id="41" fill="hold">
                            <p:stCondLst>
                              <p:cond delay="5500"/>
                            </p:stCondLst>
                            <p:childTnLst>
                              <p:par>
                                <p:cTn id="42" presetID="10" presetClass="entr" presetSubtype="0" fill="hold" grpId="0" nodeType="afterEffect">
                                  <p:stCondLst>
                                    <p:cond delay="0"/>
                                  </p:stCondLst>
                                  <p:childTnLst>
                                    <p:set>
                                      <p:cBhvr>
                                        <p:cTn id="43" dur="1" fill="hold">
                                          <p:stCondLst>
                                            <p:cond delay="0"/>
                                          </p:stCondLst>
                                        </p:cTn>
                                        <p:tgtEl>
                                          <p:spTgt spid="75">
                                            <p:txEl>
                                              <p:pRg st="0" end="0"/>
                                            </p:txEl>
                                          </p:spTgt>
                                        </p:tgtEl>
                                        <p:attrNameLst>
                                          <p:attrName>style.visibility</p:attrName>
                                        </p:attrNameLst>
                                      </p:cBhvr>
                                      <p:to>
                                        <p:strVal val="visible"/>
                                      </p:to>
                                    </p:set>
                                    <p:animEffect transition="in" filter="fade">
                                      <p:cBhvr>
                                        <p:cTn id="44" dur="500"/>
                                        <p:tgtEl>
                                          <p:spTgt spid="75">
                                            <p:txEl>
                                              <p:pRg st="0" end="0"/>
                                            </p:txEl>
                                          </p:spTgt>
                                        </p:tgtEl>
                                      </p:cBhvr>
                                    </p:animEffect>
                                  </p:childTnLst>
                                </p:cTn>
                              </p:par>
                            </p:childTnLst>
                          </p:cTn>
                        </p:par>
                        <p:par>
                          <p:cTn id="45" fill="hold">
                            <p:stCondLst>
                              <p:cond delay="6000"/>
                            </p:stCondLst>
                            <p:childTnLst>
                              <p:par>
                                <p:cTn id="46" presetID="10" presetClass="exit" presetSubtype="0" fill="hold" grpId="1" nodeType="afterEffect">
                                  <p:stCondLst>
                                    <p:cond delay="2000"/>
                                  </p:stCondLst>
                                  <p:childTnLst>
                                    <p:animEffect transition="out" filter="fade">
                                      <p:cBhvr>
                                        <p:cTn id="47" dur="500"/>
                                        <p:tgtEl>
                                          <p:spTgt spid="75">
                                            <p:txEl>
                                              <p:pRg st="0" end="0"/>
                                            </p:txEl>
                                          </p:spTgt>
                                        </p:tgtEl>
                                      </p:cBhvr>
                                    </p:animEffect>
                                    <p:set>
                                      <p:cBhvr>
                                        <p:cTn id="48" dur="1" fill="hold">
                                          <p:stCondLst>
                                            <p:cond delay="499"/>
                                          </p:stCondLst>
                                        </p:cTn>
                                        <p:tgtEl>
                                          <p:spTgt spid="75">
                                            <p:txEl>
                                              <p:pRg st="0" end="0"/>
                                            </p:txEl>
                                          </p:spTgt>
                                        </p:tgtEl>
                                        <p:attrNameLst>
                                          <p:attrName>style.visibility</p:attrName>
                                        </p:attrNameLst>
                                      </p:cBhvr>
                                      <p:to>
                                        <p:strVal val="hidden"/>
                                      </p:to>
                                    </p:set>
                                  </p:childTnLst>
                                </p:cTn>
                              </p:par>
                            </p:childTnLst>
                          </p:cTn>
                        </p:par>
                        <p:par>
                          <p:cTn id="49" fill="hold">
                            <p:stCondLst>
                              <p:cond delay="8500"/>
                            </p:stCondLst>
                            <p:childTnLst>
                              <p:par>
                                <p:cTn id="50" presetID="10" presetClass="entr" presetSubtype="0" fill="hold"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childTnLst>
                                </p:cTn>
                              </p:par>
                            </p:childTnLst>
                          </p:cTn>
                        </p:par>
                        <p:par>
                          <p:cTn id="53" fill="hold">
                            <p:stCondLst>
                              <p:cond delay="9000"/>
                            </p:stCondLst>
                            <p:childTnLst>
                              <p:par>
                                <p:cTn id="54" presetID="10" presetClass="entr" presetSubtype="0" fill="hold" grpId="0" nodeType="afterEffect">
                                  <p:stCondLst>
                                    <p:cond delay="0"/>
                                  </p:stCondLst>
                                  <p:childTnLst>
                                    <p:set>
                                      <p:cBhvr>
                                        <p:cTn id="55" dur="1" fill="hold">
                                          <p:stCondLst>
                                            <p:cond delay="0"/>
                                          </p:stCondLst>
                                        </p:cTn>
                                        <p:tgtEl>
                                          <p:spTgt spid="76">
                                            <p:txEl>
                                              <p:pRg st="0" end="0"/>
                                            </p:txEl>
                                          </p:spTgt>
                                        </p:tgtEl>
                                        <p:attrNameLst>
                                          <p:attrName>style.visibility</p:attrName>
                                        </p:attrNameLst>
                                      </p:cBhvr>
                                      <p:to>
                                        <p:strVal val="visible"/>
                                      </p:to>
                                    </p:set>
                                    <p:animEffect transition="in" filter="fade">
                                      <p:cBhvr>
                                        <p:cTn id="56" dur="500"/>
                                        <p:tgtEl>
                                          <p:spTgt spid="76">
                                            <p:txEl>
                                              <p:pRg st="0" end="0"/>
                                            </p:txEl>
                                          </p:spTgt>
                                        </p:tgtEl>
                                      </p:cBhvr>
                                    </p:animEffect>
                                  </p:childTnLst>
                                </p:cTn>
                              </p:par>
                            </p:childTnLst>
                          </p:cTn>
                        </p:par>
                        <p:par>
                          <p:cTn id="57" fill="hold">
                            <p:stCondLst>
                              <p:cond delay="9500"/>
                            </p:stCondLst>
                            <p:childTnLst>
                              <p:par>
                                <p:cTn id="58" presetID="10" presetClass="exit" presetSubtype="0" fill="hold" grpId="1" nodeType="afterEffect">
                                  <p:stCondLst>
                                    <p:cond delay="2000"/>
                                  </p:stCondLst>
                                  <p:childTnLst>
                                    <p:animEffect transition="out" filter="fade">
                                      <p:cBhvr>
                                        <p:cTn id="59" dur="500"/>
                                        <p:tgtEl>
                                          <p:spTgt spid="76">
                                            <p:txEl>
                                              <p:pRg st="0" end="0"/>
                                            </p:txEl>
                                          </p:spTgt>
                                        </p:tgtEl>
                                      </p:cBhvr>
                                    </p:animEffect>
                                    <p:set>
                                      <p:cBhvr>
                                        <p:cTn id="60" dur="1" fill="hold">
                                          <p:stCondLst>
                                            <p:cond delay="499"/>
                                          </p:stCondLst>
                                        </p:cTn>
                                        <p:tgtEl>
                                          <p:spTgt spid="76">
                                            <p:txEl>
                                              <p:pRg st="0" end="0"/>
                                            </p:txEl>
                                          </p:spTgt>
                                        </p:tgtEl>
                                        <p:attrNameLst>
                                          <p:attrName>style.visibility</p:attrName>
                                        </p:attrNameLst>
                                      </p:cBhvr>
                                      <p:to>
                                        <p:strVal val="hidden"/>
                                      </p:to>
                                    </p:set>
                                  </p:childTnLst>
                                </p:cTn>
                              </p:par>
                            </p:childTnLst>
                          </p:cTn>
                        </p:par>
                        <p:par>
                          <p:cTn id="61" fill="hold">
                            <p:stCondLst>
                              <p:cond delay="12000"/>
                            </p:stCondLst>
                            <p:childTnLst>
                              <p:par>
                                <p:cTn id="62" presetID="10" presetClass="entr" presetSubtype="0" fill="hold" grpId="0" nodeType="after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childTnLst>
                          </p:cTn>
                        </p:par>
                        <p:par>
                          <p:cTn id="65" fill="hold">
                            <p:stCondLst>
                              <p:cond delay="12500"/>
                            </p:stCondLst>
                            <p:childTnLst>
                              <p:par>
                                <p:cTn id="66" presetID="10" presetClass="entr" presetSubtype="0" fill="hold" grpId="0" nodeType="afterEffect">
                                  <p:stCondLst>
                                    <p:cond delay="0"/>
                                  </p:stCondLst>
                                  <p:childTnLst>
                                    <p:set>
                                      <p:cBhvr>
                                        <p:cTn id="67" dur="1" fill="hold">
                                          <p:stCondLst>
                                            <p:cond delay="0"/>
                                          </p:stCondLst>
                                        </p:cTn>
                                        <p:tgtEl>
                                          <p:spTgt spid="11">
                                            <p:txEl>
                                              <p:pRg st="0" end="0"/>
                                            </p:txEl>
                                          </p:spTgt>
                                        </p:tgtEl>
                                        <p:attrNameLst>
                                          <p:attrName>style.visibility</p:attrName>
                                        </p:attrNameLst>
                                      </p:cBhvr>
                                      <p:to>
                                        <p:strVal val="visible"/>
                                      </p:to>
                                    </p:set>
                                    <p:animEffect transition="in" filter="fade">
                                      <p:cBhvr>
                                        <p:cTn id="68" dur="500"/>
                                        <p:tgtEl>
                                          <p:spTgt spid="11">
                                            <p:txEl>
                                              <p:pRg st="0" end="0"/>
                                            </p:txEl>
                                          </p:spTgt>
                                        </p:tgtEl>
                                      </p:cBhvr>
                                    </p:animEffect>
                                  </p:childTnLst>
                                </p:cTn>
                              </p:par>
                            </p:childTnLst>
                          </p:cTn>
                        </p:par>
                        <p:par>
                          <p:cTn id="69" fill="hold">
                            <p:stCondLst>
                              <p:cond delay="13000"/>
                            </p:stCondLst>
                            <p:childTnLst>
                              <p:par>
                                <p:cTn id="70" presetID="10" presetClass="entr" presetSubtype="0"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500"/>
                                        <p:tgtEl>
                                          <p:spTgt spid="28"/>
                                        </p:tgtEl>
                                      </p:cBhvr>
                                    </p:animEffect>
                                  </p:childTnLst>
                                </p:cTn>
                              </p:par>
                            </p:childTnLst>
                          </p:cTn>
                        </p:par>
                        <p:par>
                          <p:cTn id="73" fill="hold">
                            <p:stCondLst>
                              <p:cond delay="13500"/>
                            </p:stCondLst>
                            <p:childTnLst>
                              <p:par>
                                <p:cTn id="74" presetID="10" presetClass="entr" presetSubtype="0" fill="hold" grpId="0" nodeType="afterEffect">
                                  <p:stCondLst>
                                    <p:cond delay="0"/>
                                  </p:stCondLst>
                                  <p:childTnLst>
                                    <p:set>
                                      <p:cBhvr>
                                        <p:cTn id="75" dur="1" fill="hold">
                                          <p:stCondLst>
                                            <p:cond delay="0"/>
                                          </p:stCondLst>
                                        </p:cTn>
                                        <p:tgtEl>
                                          <p:spTgt spid="79">
                                            <p:txEl>
                                              <p:pRg st="0" end="0"/>
                                            </p:txEl>
                                          </p:spTgt>
                                        </p:tgtEl>
                                        <p:attrNameLst>
                                          <p:attrName>style.visibility</p:attrName>
                                        </p:attrNameLst>
                                      </p:cBhvr>
                                      <p:to>
                                        <p:strVal val="visible"/>
                                      </p:to>
                                    </p:set>
                                    <p:animEffect transition="in" filter="fade">
                                      <p:cBhvr>
                                        <p:cTn id="76" dur="500"/>
                                        <p:tgtEl>
                                          <p:spTgt spid="79">
                                            <p:txEl>
                                              <p:pRg st="0" end="0"/>
                                            </p:txEl>
                                          </p:spTgt>
                                        </p:tgtEl>
                                      </p:cBhvr>
                                    </p:animEffect>
                                  </p:childTnLst>
                                </p:cTn>
                              </p:par>
                            </p:childTnLst>
                          </p:cTn>
                        </p:par>
                        <p:par>
                          <p:cTn id="77" fill="hold">
                            <p:stCondLst>
                              <p:cond delay="14000"/>
                            </p:stCondLst>
                            <p:childTnLst>
                              <p:par>
                                <p:cTn id="78" presetID="10" presetClass="exit" presetSubtype="0" fill="hold" grpId="1" nodeType="afterEffect">
                                  <p:stCondLst>
                                    <p:cond delay="2000"/>
                                  </p:stCondLst>
                                  <p:childTnLst>
                                    <p:animEffect transition="out" filter="fade">
                                      <p:cBhvr>
                                        <p:cTn id="79" dur="500"/>
                                        <p:tgtEl>
                                          <p:spTgt spid="79">
                                            <p:txEl>
                                              <p:pRg st="0" end="0"/>
                                            </p:txEl>
                                          </p:spTgt>
                                        </p:tgtEl>
                                      </p:cBhvr>
                                    </p:animEffect>
                                    <p:set>
                                      <p:cBhvr>
                                        <p:cTn id="80" dur="1" fill="hold">
                                          <p:stCondLst>
                                            <p:cond delay="499"/>
                                          </p:stCondLst>
                                        </p:cTn>
                                        <p:tgtEl>
                                          <p:spTgt spid="79">
                                            <p:txEl>
                                              <p:pRg st="0" end="0"/>
                                            </p:txEl>
                                          </p:spTgt>
                                        </p:tgtEl>
                                        <p:attrNameLst>
                                          <p:attrName>style.visibility</p:attrName>
                                        </p:attrNameLst>
                                      </p:cBhvr>
                                      <p:to>
                                        <p:strVal val="hidden"/>
                                      </p:to>
                                    </p:set>
                                  </p:childTnLst>
                                </p:cTn>
                              </p:par>
                            </p:childTnLst>
                          </p:cTn>
                        </p:par>
                        <p:par>
                          <p:cTn id="81" fill="hold">
                            <p:stCondLst>
                              <p:cond delay="16500"/>
                            </p:stCondLst>
                            <p:childTnLst>
                              <p:par>
                                <p:cTn id="82" presetID="10" presetClass="entr" presetSubtype="0" fill="hold" grpId="0" nodeType="afterEffect">
                                  <p:stCondLst>
                                    <p:cond delay="0"/>
                                  </p:stCondLst>
                                  <p:childTnLst>
                                    <p:set>
                                      <p:cBhvr>
                                        <p:cTn id="83" dur="1" fill="hold">
                                          <p:stCondLst>
                                            <p:cond delay="0"/>
                                          </p:stCondLst>
                                        </p:cTn>
                                        <p:tgtEl>
                                          <p:spTgt spid="12">
                                            <p:bg/>
                                          </p:spTgt>
                                        </p:tgtEl>
                                        <p:attrNameLst>
                                          <p:attrName>style.visibility</p:attrName>
                                        </p:attrNameLst>
                                      </p:cBhvr>
                                      <p:to>
                                        <p:strVal val="visible"/>
                                      </p:to>
                                    </p:set>
                                    <p:animEffect transition="in" filter="fade">
                                      <p:cBhvr>
                                        <p:cTn id="84" dur="500"/>
                                        <p:tgtEl>
                                          <p:spTgt spid="12">
                                            <p:bg/>
                                          </p:spTgt>
                                        </p:tgtEl>
                                      </p:cBhvr>
                                    </p:animEffect>
                                  </p:childTnLst>
                                </p:cTn>
                              </p:par>
                            </p:childTnLst>
                          </p:cTn>
                        </p:par>
                        <p:par>
                          <p:cTn id="85" fill="hold">
                            <p:stCondLst>
                              <p:cond delay="17000"/>
                            </p:stCondLst>
                            <p:childTnLst>
                              <p:par>
                                <p:cTn id="86" presetID="10" presetClass="entr" presetSubtype="0" fill="hold" grpId="0" nodeType="afterEffect">
                                  <p:stCondLst>
                                    <p:cond delay="0"/>
                                  </p:stCondLst>
                                  <p:childTnLst>
                                    <p:set>
                                      <p:cBhvr>
                                        <p:cTn id="87" dur="1" fill="hold">
                                          <p:stCondLst>
                                            <p:cond delay="0"/>
                                          </p:stCondLst>
                                        </p:cTn>
                                        <p:tgtEl>
                                          <p:spTgt spid="12">
                                            <p:txEl>
                                              <p:pRg st="0" end="0"/>
                                            </p:txEl>
                                          </p:spTgt>
                                        </p:tgtEl>
                                        <p:attrNameLst>
                                          <p:attrName>style.visibility</p:attrName>
                                        </p:attrNameLst>
                                      </p:cBhvr>
                                      <p:to>
                                        <p:strVal val="visible"/>
                                      </p:to>
                                    </p:set>
                                    <p:animEffect transition="in" filter="fade">
                                      <p:cBhvr>
                                        <p:cTn id="88" dur="500"/>
                                        <p:tgtEl>
                                          <p:spTgt spid="12">
                                            <p:txEl>
                                              <p:pRg st="0" end="0"/>
                                            </p:txEl>
                                          </p:spTgt>
                                        </p:tgtEl>
                                      </p:cBhvr>
                                    </p:animEffect>
                                  </p:childTnLst>
                                </p:cTn>
                              </p:par>
                            </p:childTnLst>
                          </p:cTn>
                        </p:par>
                        <p:par>
                          <p:cTn id="89" fill="hold">
                            <p:stCondLst>
                              <p:cond delay="17500"/>
                            </p:stCondLst>
                            <p:childTnLst>
                              <p:par>
                                <p:cTn id="90" presetID="10" presetClass="entr" presetSubtype="0" fill="hold" nodeType="after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childTnLst>
                          </p:cTn>
                        </p:par>
                        <p:par>
                          <p:cTn id="93" fill="hold">
                            <p:stCondLst>
                              <p:cond delay="18000"/>
                            </p:stCondLst>
                            <p:childTnLst>
                              <p:par>
                                <p:cTn id="94" presetID="10" presetClass="entr" presetSubtype="0" fill="hold" grpId="0" nodeType="afterEffect">
                                  <p:stCondLst>
                                    <p:cond delay="0"/>
                                  </p:stCondLst>
                                  <p:childTnLst>
                                    <p:set>
                                      <p:cBhvr>
                                        <p:cTn id="95" dur="1" fill="hold">
                                          <p:stCondLst>
                                            <p:cond delay="0"/>
                                          </p:stCondLst>
                                        </p:cTn>
                                        <p:tgtEl>
                                          <p:spTgt spid="80">
                                            <p:txEl>
                                              <p:pRg st="0" end="0"/>
                                            </p:txEl>
                                          </p:spTgt>
                                        </p:tgtEl>
                                        <p:attrNameLst>
                                          <p:attrName>style.visibility</p:attrName>
                                        </p:attrNameLst>
                                      </p:cBhvr>
                                      <p:to>
                                        <p:strVal val="visible"/>
                                      </p:to>
                                    </p:set>
                                    <p:animEffect transition="in" filter="fade">
                                      <p:cBhvr>
                                        <p:cTn id="96" dur="500"/>
                                        <p:tgtEl>
                                          <p:spTgt spid="80">
                                            <p:txEl>
                                              <p:pRg st="0" end="0"/>
                                            </p:txEl>
                                          </p:spTgt>
                                        </p:tgtEl>
                                      </p:cBhvr>
                                    </p:animEffect>
                                  </p:childTnLst>
                                </p:cTn>
                              </p:par>
                            </p:childTnLst>
                          </p:cTn>
                        </p:par>
                        <p:par>
                          <p:cTn id="97" fill="hold">
                            <p:stCondLst>
                              <p:cond delay="18500"/>
                            </p:stCondLst>
                            <p:childTnLst>
                              <p:par>
                                <p:cTn id="98" presetID="10" presetClass="exit" presetSubtype="0" fill="hold" grpId="1" nodeType="afterEffect">
                                  <p:stCondLst>
                                    <p:cond delay="2000"/>
                                  </p:stCondLst>
                                  <p:childTnLst>
                                    <p:animEffect transition="out" filter="fade">
                                      <p:cBhvr>
                                        <p:cTn id="99" dur="500"/>
                                        <p:tgtEl>
                                          <p:spTgt spid="80">
                                            <p:txEl>
                                              <p:pRg st="0" end="0"/>
                                            </p:txEl>
                                          </p:spTgt>
                                        </p:tgtEl>
                                      </p:cBhvr>
                                    </p:animEffect>
                                    <p:set>
                                      <p:cBhvr>
                                        <p:cTn id="100" dur="1" fill="hold">
                                          <p:stCondLst>
                                            <p:cond delay="499"/>
                                          </p:stCondLst>
                                        </p:cTn>
                                        <p:tgtEl>
                                          <p:spTgt spid="80">
                                            <p:txEl>
                                              <p:pRg st="0" end="0"/>
                                            </p:txEl>
                                          </p:spTgt>
                                        </p:tgtEl>
                                        <p:attrNameLst>
                                          <p:attrName>style.visibility</p:attrName>
                                        </p:attrNameLst>
                                      </p:cBhvr>
                                      <p:to>
                                        <p:strVal val="hidden"/>
                                      </p:to>
                                    </p:set>
                                  </p:childTnLst>
                                </p:cTn>
                              </p:par>
                            </p:childTnLst>
                          </p:cTn>
                        </p:par>
                        <p:par>
                          <p:cTn id="101" fill="hold">
                            <p:stCondLst>
                              <p:cond delay="21000"/>
                            </p:stCondLst>
                            <p:childTnLst>
                              <p:par>
                                <p:cTn id="102" presetID="10" presetClass="entr" presetSubtype="0" fill="hold" grpId="0" nodeType="afterEffect">
                                  <p:stCondLst>
                                    <p:cond delay="0"/>
                                  </p:stCondLst>
                                  <p:childTnLst>
                                    <p:set>
                                      <p:cBhvr>
                                        <p:cTn id="103" dur="1" fill="hold">
                                          <p:stCondLst>
                                            <p:cond delay="0"/>
                                          </p:stCondLst>
                                        </p:cTn>
                                        <p:tgtEl>
                                          <p:spTgt spid="87">
                                            <p:txEl>
                                              <p:pRg st="0" end="0"/>
                                            </p:txEl>
                                          </p:spTgt>
                                        </p:tgtEl>
                                        <p:attrNameLst>
                                          <p:attrName>style.visibility</p:attrName>
                                        </p:attrNameLst>
                                      </p:cBhvr>
                                      <p:to>
                                        <p:strVal val="visible"/>
                                      </p:to>
                                    </p:set>
                                    <p:animEffect transition="in" filter="fade">
                                      <p:cBhvr>
                                        <p:cTn id="104" dur="500"/>
                                        <p:tgtEl>
                                          <p:spTgt spid="87">
                                            <p:txEl>
                                              <p:pRg st="0" end="0"/>
                                            </p:txEl>
                                          </p:spTgt>
                                        </p:tgtEl>
                                      </p:cBhvr>
                                    </p:animEffect>
                                  </p:childTnLst>
                                </p:cTn>
                              </p:par>
                            </p:childTnLst>
                          </p:cTn>
                        </p:par>
                        <p:par>
                          <p:cTn id="105" fill="hold">
                            <p:stCondLst>
                              <p:cond delay="21500"/>
                            </p:stCondLst>
                            <p:childTnLst>
                              <p:par>
                                <p:cTn id="106" presetID="10" presetClass="exit" presetSubtype="0" fill="hold" grpId="1" nodeType="afterEffect">
                                  <p:stCondLst>
                                    <p:cond delay="3000"/>
                                  </p:stCondLst>
                                  <p:childTnLst>
                                    <p:animEffect transition="out" filter="fade">
                                      <p:cBhvr>
                                        <p:cTn id="107" dur="500"/>
                                        <p:tgtEl>
                                          <p:spTgt spid="87">
                                            <p:txEl>
                                              <p:pRg st="0" end="0"/>
                                            </p:txEl>
                                          </p:spTgt>
                                        </p:tgtEl>
                                      </p:cBhvr>
                                    </p:animEffect>
                                    <p:set>
                                      <p:cBhvr>
                                        <p:cTn id="108" dur="1" fill="hold">
                                          <p:stCondLst>
                                            <p:cond delay="499"/>
                                          </p:stCondLst>
                                        </p:cTn>
                                        <p:tgtEl>
                                          <p:spTgt spid="87">
                                            <p:txEl>
                                              <p:pRg st="0" end="0"/>
                                            </p:txEl>
                                          </p:spTgt>
                                        </p:tgtEl>
                                        <p:attrNameLst>
                                          <p:attrName>style.visibility</p:attrName>
                                        </p:attrNameLst>
                                      </p:cBhvr>
                                      <p:to>
                                        <p:strVal val="hidden"/>
                                      </p:to>
                                    </p:set>
                                  </p:childTnLst>
                                </p:cTn>
                              </p:par>
                            </p:childTnLst>
                          </p:cTn>
                        </p:par>
                        <p:par>
                          <p:cTn id="109" fill="hold">
                            <p:stCondLst>
                              <p:cond delay="25000"/>
                            </p:stCondLst>
                            <p:childTnLst>
                              <p:par>
                                <p:cTn id="110" presetID="10" presetClass="entr" presetSubtype="0" fill="hold" nodeType="afterEffect">
                                  <p:stCondLst>
                                    <p:cond delay="0"/>
                                  </p:stCondLst>
                                  <p:childTnLst>
                                    <p:set>
                                      <p:cBhvr>
                                        <p:cTn id="111" dur="1" fill="hold">
                                          <p:stCondLst>
                                            <p:cond delay="0"/>
                                          </p:stCondLst>
                                        </p:cTn>
                                        <p:tgtEl>
                                          <p:spTgt spid="121"/>
                                        </p:tgtEl>
                                        <p:attrNameLst>
                                          <p:attrName>style.visibility</p:attrName>
                                        </p:attrNameLst>
                                      </p:cBhvr>
                                      <p:to>
                                        <p:strVal val="visible"/>
                                      </p:to>
                                    </p:set>
                                    <p:animEffect transition="in" filter="fade">
                                      <p:cBhvr>
                                        <p:cTn id="112" dur="500"/>
                                        <p:tgtEl>
                                          <p:spTgt spid="121"/>
                                        </p:tgtEl>
                                      </p:cBhvr>
                                    </p:animEffect>
                                  </p:childTnLst>
                                </p:cTn>
                              </p:par>
                            </p:childTnLst>
                          </p:cTn>
                        </p:par>
                        <p:par>
                          <p:cTn id="113" fill="hold">
                            <p:stCondLst>
                              <p:cond delay="25500"/>
                            </p:stCondLst>
                            <p:childTnLst>
                              <p:par>
                                <p:cTn id="114" presetID="10" presetClass="entr" presetSubtype="0" fill="hold" grpId="0" nodeType="afterEffect">
                                  <p:stCondLst>
                                    <p:cond delay="0"/>
                                  </p:stCondLst>
                                  <p:childTnLst>
                                    <p:set>
                                      <p:cBhvr>
                                        <p:cTn id="115" dur="1" fill="hold">
                                          <p:stCondLst>
                                            <p:cond delay="0"/>
                                          </p:stCondLst>
                                        </p:cTn>
                                        <p:tgtEl>
                                          <p:spTgt spid="106">
                                            <p:txEl>
                                              <p:pRg st="0" end="0"/>
                                            </p:txEl>
                                          </p:spTgt>
                                        </p:tgtEl>
                                        <p:attrNameLst>
                                          <p:attrName>style.visibility</p:attrName>
                                        </p:attrNameLst>
                                      </p:cBhvr>
                                      <p:to>
                                        <p:strVal val="visible"/>
                                      </p:to>
                                    </p:set>
                                    <p:animEffect transition="in" filter="fade">
                                      <p:cBhvr>
                                        <p:cTn id="116" dur="500"/>
                                        <p:tgtEl>
                                          <p:spTgt spid="106">
                                            <p:txEl>
                                              <p:pRg st="0" end="0"/>
                                            </p:txEl>
                                          </p:spTgt>
                                        </p:tgtEl>
                                      </p:cBhvr>
                                    </p:animEffect>
                                  </p:childTnLst>
                                </p:cTn>
                              </p:par>
                            </p:childTnLst>
                          </p:cTn>
                        </p:par>
                        <p:par>
                          <p:cTn id="117" fill="hold">
                            <p:stCondLst>
                              <p:cond delay="26000"/>
                            </p:stCondLst>
                            <p:childTnLst>
                              <p:par>
                                <p:cTn id="118" presetID="10" presetClass="exit" presetSubtype="0" fill="hold" grpId="1" nodeType="afterEffect">
                                  <p:stCondLst>
                                    <p:cond delay="2000"/>
                                  </p:stCondLst>
                                  <p:childTnLst>
                                    <p:animEffect transition="out" filter="fade">
                                      <p:cBhvr>
                                        <p:cTn id="119" dur="500"/>
                                        <p:tgtEl>
                                          <p:spTgt spid="106">
                                            <p:txEl>
                                              <p:pRg st="0" end="0"/>
                                            </p:txEl>
                                          </p:spTgt>
                                        </p:tgtEl>
                                      </p:cBhvr>
                                    </p:animEffect>
                                    <p:set>
                                      <p:cBhvr>
                                        <p:cTn id="120" dur="1" fill="hold">
                                          <p:stCondLst>
                                            <p:cond delay="499"/>
                                          </p:stCondLst>
                                        </p:cTn>
                                        <p:tgtEl>
                                          <p:spTgt spid="106">
                                            <p:txEl>
                                              <p:pRg st="0" end="0"/>
                                            </p:txEl>
                                          </p:spTgt>
                                        </p:tgtEl>
                                        <p:attrNameLst>
                                          <p:attrName>style.visibility</p:attrName>
                                        </p:attrNameLst>
                                      </p:cBhvr>
                                      <p:to>
                                        <p:strVal val="hidden"/>
                                      </p:to>
                                    </p:set>
                                  </p:childTnLst>
                                </p:cTn>
                              </p:par>
                            </p:childTnLst>
                          </p:cTn>
                        </p:par>
                        <p:par>
                          <p:cTn id="121" fill="hold">
                            <p:stCondLst>
                              <p:cond delay="28500"/>
                            </p:stCondLst>
                            <p:childTnLst>
                              <p:par>
                                <p:cTn id="122" presetID="10" presetClass="entr" presetSubtype="0" fill="hold" nodeType="afterEffect">
                                  <p:stCondLst>
                                    <p:cond delay="0"/>
                                  </p:stCondLst>
                                  <p:childTnLst>
                                    <p:set>
                                      <p:cBhvr>
                                        <p:cTn id="123" dur="1" fill="hold">
                                          <p:stCondLst>
                                            <p:cond delay="0"/>
                                          </p:stCondLst>
                                        </p:cTn>
                                        <p:tgtEl>
                                          <p:spTgt spid="42"/>
                                        </p:tgtEl>
                                        <p:attrNameLst>
                                          <p:attrName>style.visibility</p:attrName>
                                        </p:attrNameLst>
                                      </p:cBhvr>
                                      <p:to>
                                        <p:strVal val="visible"/>
                                      </p:to>
                                    </p:set>
                                    <p:animEffect transition="in" filter="fade">
                                      <p:cBhvr>
                                        <p:cTn id="124" dur="500"/>
                                        <p:tgtEl>
                                          <p:spTgt spid="42"/>
                                        </p:tgtEl>
                                      </p:cBhvr>
                                    </p:animEffect>
                                  </p:childTnLst>
                                </p:cTn>
                              </p:par>
                            </p:childTnLst>
                          </p:cTn>
                        </p:par>
                        <p:par>
                          <p:cTn id="125" fill="hold">
                            <p:stCondLst>
                              <p:cond delay="29000"/>
                            </p:stCondLst>
                            <p:childTnLst>
                              <p:par>
                                <p:cTn id="126" presetID="22" presetClass="entr" presetSubtype="4" fill="hold" grpId="0" nodeType="after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22"/>
                                        </p:tgtEl>
                                        <p:attrNameLst>
                                          <p:attrName>style.visibility</p:attrName>
                                        </p:attrNameLst>
                                      </p:cBhvr>
                                      <p:to>
                                        <p:strVal val="visible"/>
                                      </p:to>
                                    </p:set>
                                    <p:animEffect transition="in" filter="wipe(down)">
                                      <p:cBhvr>
                                        <p:cTn id="131" dur="500"/>
                                        <p:tgtEl>
                                          <p:spTgt spid="22"/>
                                        </p:tgtEl>
                                      </p:cBhvr>
                                    </p:animEffect>
                                  </p:childTnLst>
                                </p:cTn>
                              </p:par>
                            </p:childTnLst>
                          </p:cTn>
                        </p:par>
                        <p:par>
                          <p:cTn id="132" fill="hold">
                            <p:stCondLst>
                              <p:cond delay="29500"/>
                            </p:stCondLst>
                            <p:childTnLst>
                              <p:par>
                                <p:cTn id="133" presetID="10" presetClass="entr" presetSubtype="0" fill="hold" grpId="0" nodeType="afterEffect">
                                  <p:stCondLst>
                                    <p:cond delay="0"/>
                                  </p:stCondLst>
                                  <p:childTnLst>
                                    <p:set>
                                      <p:cBhvr>
                                        <p:cTn id="134" dur="1" fill="hold">
                                          <p:stCondLst>
                                            <p:cond delay="0"/>
                                          </p:stCondLst>
                                        </p:cTn>
                                        <p:tgtEl>
                                          <p:spTgt spid="14">
                                            <p:bg/>
                                          </p:spTgt>
                                        </p:tgtEl>
                                        <p:attrNameLst>
                                          <p:attrName>style.visibility</p:attrName>
                                        </p:attrNameLst>
                                      </p:cBhvr>
                                      <p:to>
                                        <p:strVal val="visible"/>
                                      </p:to>
                                    </p:set>
                                    <p:animEffect transition="in" filter="fade">
                                      <p:cBhvr>
                                        <p:cTn id="135" dur="500"/>
                                        <p:tgtEl>
                                          <p:spTgt spid="14">
                                            <p:bg/>
                                          </p:spTgt>
                                        </p:tgtEl>
                                      </p:cBhvr>
                                    </p:animEffect>
                                  </p:childTnLst>
                                </p:cTn>
                              </p:par>
                            </p:childTnLst>
                          </p:cTn>
                        </p:par>
                        <p:par>
                          <p:cTn id="136" fill="hold">
                            <p:stCondLst>
                              <p:cond delay="30000"/>
                            </p:stCondLst>
                            <p:childTnLst>
                              <p:par>
                                <p:cTn id="137" presetID="10" presetClass="entr" presetSubtype="0" fill="hold" grpId="0" nodeType="afterEffect">
                                  <p:stCondLst>
                                    <p:cond delay="0"/>
                                  </p:stCondLst>
                                  <p:childTnLst>
                                    <p:set>
                                      <p:cBhvr>
                                        <p:cTn id="138" dur="1" fill="hold">
                                          <p:stCondLst>
                                            <p:cond delay="0"/>
                                          </p:stCondLst>
                                        </p:cTn>
                                        <p:tgtEl>
                                          <p:spTgt spid="14">
                                            <p:txEl>
                                              <p:pRg st="0" end="0"/>
                                            </p:txEl>
                                          </p:spTgt>
                                        </p:tgtEl>
                                        <p:attrNameLst>
                                          <p:attrName>style.visibility</p:attrName>
                                        </p:attrNameLst>
                                      </p:cBhvr>
                                      <p:to>
                                        <p:strVal val="visible"/>
                                      </p:to>
                                    </p:set>
                                    <p:animEffect transition="in" filter="fade">
                                      <p:cBhvr>
                                        <p:cTn id="139" dur="500"/>
                                        <p:tgtEl>
                                          <p:spTgt spid="14">
                                            <p:txEl>
                                              <p:pRg st="0" end="0"/>
                                            </p:txEl>
                                          </p:spTgt>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3">
                                            <p:bg/>
                                          </p:spTgt>
                                        </p:tgtEl>
                                        <p:attrNameLst>
                                          <p:attrName>style.visibility</p:attrName>
                                        </p:attrNameLst>
                                      </p:cBhvr>
                                      <p:to>
                                        <p:strVal val="visible"/>
                                      </p:to>
                                    </p:set>
                                    <p:animEffect transition="in" filter="fade">
                                      <p:cBhvr>
                                        <p:cTn id="142" dur="500"/>
                                        <p:tgtEl>
                                          <p:spTgt spid="13">
                                            <p:bg/>
                                          </p:spTgt>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3">
                                            <p:txEl>
                                              <p:pRg st="0" end="0"/>
                                            </p:txEl>
                                          </p:spTgt>
                                        </p:tgtEl>
                                        <p:attrNameLst>
                                          <p:attrName>style.visibility</p:attrName>
                                        </p:attrNameLst>
                                      </p:cBhvr>
                                      <p:to>
                                        <p:strVal val="visible"/>
                                      </p:to>
                                    </p:set>
                                    <p:animEffect transition="in" filter="fade">
                                      <p:cBhvr>
                                        <p:cTn id="145" dur="500"/>
                                        <p:tgtEl>
                                          <p:spTgt spid="13">
                                            <p:txEl>
                                              <p:pRg st="0" end="0"/>
                                            </p:txEl>
                                          </p:spTgt>
                                        </p:tgtEl>
                                      </p:cBhvr>
                                    </p:animEffect>
                                  </p:childTnLst>
                                </p:cTn>
                              </p:par>
                            </p:childTnLst>
                          </p:cTn>
                        </p:par>
                        <p:par>
                          <p:cTn id="146" fill="hold">
                            <p:stCondLst>
                              <p:cond delay="30500"/>
                            </p:stCondLst>
                            <p:childTnLst>
                              <p:par>
                                <p:cTn id="147" presetID="10" presetClass="entr" presetSubtype="0" fill="hold" grpId="0" nodeType="afterEffect">
                                  <p:stCondLst>
                                    <p:cond delay="0"/>
                                  </p:stCondLst>
                                  <p:childTnLst>
                                    <p:set>
                                      <p:cBhvr>
                                        <p:cTn id="148" dur="1" fill="hold">
                                          <p:stCondLst>
                                            <p:cond delay="0"/>
                                          </p:stCondLst>
                                        </p:cTn>
                                        <p:tgtEl>
                                          <p:spTgt spid="123">
                                            <p:txEl>
                                              <p:pRg st="0" end="0"/>
                                            </p:txEl>
                                          </p:spTgt>
                                        </p:tgtEl>
                                        <p:attrNameLst>
                                          <p:attrName>style.visibility</p:attrName>
                                        </p:attrNameLst>
                                      </p:cBhvr>
                                      <p:to>
                                        <p:strVal val="visible"/>
                                      </p:to>
                                    </p:set>
                                    <p:animEffect transition="in" filter="fade">
                                      <p:cBhvr>
                                        <p:cTn id="149" dur="2000"/>
                                        <p:tgtEl>
                                          <p:spTgt spid="123">
                                            <p:txEl>
                                              <p:pRg st="0" end="0"/>
                                            </p:txEl>
                                          </p:spTgt>
                                        </p:tgtEl>
                                      </p:cBhvr>
                                    </p:animEffect>
                                  </p:childTnLst>
                                </p:cTn>
                              </p:par>
                            </p:childTnLst>
                          </p:cTn>
                        </p:par>
                        <p:par>
                          <p:cTn id="150" fill="hold">
                            <p:stCondLst>
                              <p:cond delay="32500"/>
                            </p:stCondLst>
                            <p:childTnLst>
                              <p:par>
                                <p:cTn id="151" presetID="10" presetClass="exit" presetSubtype="0" fill="hold" grpId="1" nodeType="afterEffect">
                                  <p:stCondLst>
                                    <p:cond delay="2000"/>
                                  </p:stCondLst>
                                  <p:childTnLst>
                                    <p:animEffect transition="out" filter="fade">
                                      <p:cBhvr>
                                        <p:cTn id="152" dur="500"/>
                                        <p:tgtEl>
                                          <p:spTgt spid="123">
                                            <p:txEl>
                                              <p:pRg st="0" end="0"/>
                                            </p:txEl>
                                          </p:spTgt>
                                        </p:tgtEl>
                                      </p:cBhvr>
                                    </p:animEffect>
                                    <p:set>
                                      <p:cBhvr>
                                        <p:cTn id="153" dur="1" fill="hold">
                                          <p:stCondLst>
                                            <p:cond delay="499"/>
                                          </p:stCondLst>
                                        </p:cTn>
                                        <p:tgtEl>
                                          <p:spTgt spid="123">
                                            <p:txEl>
                                              <p:pRg st="0" end="0"/>
                                            </p:txEl>
                                          </p:spTgt>
                                        </p:tgtEl>
                                        <p:attrNameLst>
                                          <p:attrName>style.visibility</p:attrName>
                                        </p:attrNameLst>
                                      </p:cBhvr>
                                      <p:to>
                                        <p:strVal val="hidden"/>
                                      </p:to>
                                    </p:set>
                                  </p:childTnLst>
                                </p:cTn>
                              </p:par>
                            </p:childTnLst>
                          </p:cTn>
                        </p:par>
                        <p:par>
                          <p:cTn id="154" fill="hold">
                            <p:stCondLst>
                              <p:cond delay="35000"/>
                            </p:stCondLst>
                            <p:childTnLst>
                              <p:par>
                                <p:cTn id="155" presetID="10" presetClass="entr" presetSubtype="0" fill="hold" grpId="0" nodeType="afterEffect">
                                  <p:stCondLst>
                                    <p:cond delay="2000"/>
                                  </p:stCondLst>
                                  <p:childTnLst>
                                    <p:set>
                                      <p:cBhvr>
                                        <p:cTn id="156" dur="1" fill="hold">
                                          <p:stCondLst>
                                            <p:cond delay="0"/>
                                          </p:stCondLst>
                                        </p:cTn>
                                        <p:tgtEl>
                                          <p:spTgt spid="124">
                                            <p:txEl>
                                              <p:pRg st="0" end="0"/>
                                            </p:txEl>
                                          </p:spTgt>
                                        </p:tgtEl>
                                        <p:attrNameLst>
                                          <p:attrName>style.visibility</p:attrName>
                                        </p:attrNameLst>
                                      </p:cBhvr>
                                      <p:to>
                                        <p:strVal val="visible"/>
                                      </p:to>
                                    </p:set>
                                    <p:animEffect transition="in" filter="fade">
                                      <p:cBhvr>
                                        <p:cTn id="157" dur="500"/>
                                        <p:tgtEl>
                                          <p:spTgt spid="124">
                                            <p:txEl>
                                              <p:pRg st="0" end="0"/>
                                            </p:txEl>
                                          </p:spTgt>
                                        </p:tgtEl>
                                      </p:cBhvr>
                                    </p:animEffect>
                                  </p:childTnLst>
                                </p:cTn>
                              </p:par>
                            </p:childTnLst>
                          </p:cTn>
                        </p:par>
                        <p:par>
                          <p:cTn id="158" fill="hold">
                            <p:stCondLst>
                              <p:cond delay="37500"/>
                            </p:stCondLst>
                            <p:childTnLst>
                              <p:par>
                                <p:cTn id="159" presetID="10" presetClass="exit" presetSubtype="0" fill="hold" grpId="1" nodeType="afterEffect">
                                  <p:stCondLst>
                                    <p:cond delay="0"/>
                                  </p:stCondLst>
                                  <p:childTnLst>
                                    <p:animEffect transition="out" filter="fade">
                                      <p:cBhvr>
                                        <p:cTn id="160" dur="500"/>
                                        <p:tgtEl>
                                          <p:spTgt spid="124">
                                            <p:txEl>
                                              <p:pRg st="0" end="0"/>
                                            </p:txEl>
                                          </p:spTgt>
                                        </p:tgtEl>
                                      </p:cBhvr>
                                    </p:animEffect>
                                    <p:set>
                                      <p:cBhvr>
                                        <p:cTn id="161" dur="1" fill="hold">
                                          <p:stCondLst>
                                            <p:cond delay="499"/>
                                          </p:stCondLst>
                                        </p:cTn>
                                        <p:tgtEl>
                                          <p:spTgt spid="124">
                                            <p:txEl>
                                              <p:pRg st="0" end="0"/>
                                            </p:txEl>
                                          </p:spTgt>
                                        </p:tgtEl>
                                        <p:attrNameLst>
                                          <p:attrName>style.visibility</p:attrName>
                                        </p:attrNameLst>
                                      </p:cBhvr>
                                      <p:to>
                                        <p:strVal val="hidden"/>
                                      </p:to>
                                    </p:set>
                                  </p:childTnLst>
                                </p:cTn>
                              </p:par>
                            </p:childTnLst>
                          </p:cTn>
                        </p:par>
                        <p:par>
                          <p:cTn id="162" fill="hold">
                            <p:stCondLst>
                              <p:cond delay="38000"/>
                            </p:stCondLst>
                            <p:childTnLst>
                              <p:par>
                                <p:cTn id="163" presetID="10" presetClass="entr" presetSubtype="0" fill="hold" grpId="0" nodeType="afterEffect">
                                  <p:stCondLst>
                                    <p:cond delay="0"/>
                                  </p:stCondLst>
                                  <p:childTnLst>
                                    <p:set>
                                      <p:cBhvr>
                                        <p:cTn id="164" dur="1" fill="hold">
                                          <p:stCondLst>
                                            <p:cond delay="0"/>
                                          </p:stCondLst>
                                        </p:cTn>
                                        <p:tgtEl>
                                          <p:spTgt spid="17">
                                            <p:bg/>
                                          </p:spTgt>
                                        </p:tgtEl>
                                        <p:attrNameLst>
                                          <p:attrName>style.visibility</p:attrName>
                                        </p:attrNameLst>
                                      </p:cBhvr>
                                      <p:to>
                                        <p:strVal val="visible"/>
                                      </p:to>
                                    </p:set>
                                    <p:animEffect transition="in" filter="fade">
                                      <p:cBhvr>
                                        <p:cTn id="165" dur="500"/>
                                        <p:tgtEl>
                                          <p:spTgt spid="17">
                                            <p:bg/>
                                          </p:spTgt>
                                        </p:tgtEl>
                                      </p:cBhvr>
                                    </p:animEffect>
                                  </p:childTnLst>
                                </p:cTn>
                              </p:par>
                            </p:childTnLst>
                          </p:cTn>
                        </p:par>
                        <p:par>
                          <p:cTn id="166" fill="hold">
                            <p:stCondLst>
                              <p:cond delay="38500"/>
                            </p:stCondLst>
                            <p:childTnLst>
                              <p:par>
                                <p:cTn id="167" presetID="10" presetClass="entr" presetSubtype="0" fill="hold" grpId="0" nodeType="afterEffect">
                                  <p:stCondLst>
                                    <p:cond delay="0"/>
                                  </p:stCondLst>
                                  <p:childTnLst>
                                    <p:set>
                                      <p:cBhvr>
                                        <p:cTn id="168" dur="1" fill="hold">
                                          <p:stCondLst>
                                            <p:cond delay="0"/>
                                          </p:stCondLst>
                                        </p:cTn>
                                        <p:tgtEl>
                                          <p:spTgt spid="17">
                                            <p:txEl>
                                              <p:pRg st="0" end="0"/>
                                            </p:txEl>
                                          </p:spTgt>
                                        </p:tgtEl>
                                        <p:attrNameLst>
                                          <p:attrName>style.visibility</p:attrName>
                                        </p:attrNameLst>
                                      </p:cBhvr>
                                      <p:to>
                                        <p:strVal val="visible"/>
                                      </p:to>
                                    </p:set>
                                    <p:animEffect transition="in" filter="fade">
                                      <p:cBhvr>
                                        <p:cTn id="169" dur="500"/>
                                        <p:tgtEl>
                                          <p:spTgt spid="17">
                                            <p:txEl>
                                              <p:pRg st="0" end="0"/>
                                            </p:txEl>
                                          </p:spTgt>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16">
                                            <p:bg/>
                                          </p:spTgt>
                                        </p:tgtEl>
                                        <p:attrNameLst>
                                          <p:attrName>style.visibility</p:attrName>
                                        </p:attrNameLst>
                                      </p:cBhvr>
                                      <p:to>
                                        <p:strVal val="visible"/>
                                      </p:to>
                                    </p:set>
                                    <p:animEffect transition="in" filter="fade">
                                      <p:cBhvr>
                                        <p:cTn id="172" dur="500"/>
                                        <p:tgtEl>
                                          <p:spTgt spid="16">
                                            <p:bg/>
                                          </p:spTgt>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16">
                                            <p:txEl>
                                              <p:pRg st="0" end="0"/>
                                            </p:txEl>
                                          </p:spTgt>
                                        </p:tgtEl>
                                        <p:attrNameLst>
                                          <p:attrName>style.visibility</p:attrName>
                                        </p:attrNameLst>
                                      </p:cBhvr>
                                      <p:to>
                                        <p:strVal val="visible"/>
                                      </p:to>
                                    </p:set>
                                    <p:animEffect transition="in" filter="fade">
                                      <p:cBhvr>
                                        <p:cTn id="175" dur="500"/>
                                        <p:tgtEl>
                                          <p:spTgt spid="16">
                                            <p:txEl>
                                              <p:pRg st="0" end="0"/>
                                            </p:txEl>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5">
                                            <p:bg/>
                                          </p:spTgt>
                                        </p:tgtEl>
                                        <p:attrNameLst>
                                          <p:attrName>style.visibility</p:attrName>
                                        </p:attrNameLst>
                                      </p:cBhvr>
                                      <p:to>
                                        <p:strVal val="visible"/>
                                      </p:to>
                                    </p:set>
                                    <p:animEffect transition="in" filter="fade">
                                      <p:cBhvr>
                                        <p:cTn id="178" dur="500"/>
                                        <p:tgtEl>
                                          <p:spTgt spid="15">
                                            <p:bg/>
                                          </p:spTgt>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15">
                                            <p:txEl>
                                              <p:pRg st="0" end="0"/>
                                            </p:txEl>
                                          </p:spTgt>
                                        </p:tgtEl>
                                        <p:attrNameLst>
                                          <p:attrName>style.visibility</p:attrName>
                                        </p:attrNameLst>
                                      </p:cBhvr>
                                      <p:to>
                                        <p:strVal val="visible"/>
                                      </p:to>
                                    </p:set>
                                    <p:animEffect transition="in" filter="fade">
                                      <p:cBhvr>
                                        <p:cTn id="181" dur="500"/>
                                        <p:tgtEl>
                                          <p:spTgt spid="15">
                                            <p:txEl>
                                              <p:pRg st="0" end="0"/>
                                            </p:txEl>
                                          </p:spTgt>
                                        </p:tgtEl>
                                      </p:cBhvr>
                                    </p:animEffect>
                                  </p:childTnLst>
                                </p:cTn>
                              </p:par>
                            </p:childTnLst>
                          </p:cTn>
                        </p:par>
                        <p:par>
                          <p:cTn id="182" fill="hold">
                            <p:stCondLst>
                              <p:cond delay="39000"/>
                            </p:stCondLst>
                            <p:childTnLst>
                              <p:par>
                                <p:cTn id="183" presetID="10" presetClass="entr" presetSubtype="0" fill="hold" nodeType="afterEffect">
                                  <p:stCondLst>
                                    <p:cond delay="0"/>
                                  </p:stCondLst>
                                  <p:childTnLst>
                                    <p:set>
                                      <p:cBhvr>
                                        <p:cTn id="184" dur="1" fill="hold">
                                          <p:stCondLst>
                                            <p:cond delay="0"/>
                                          </p:stCondLst>
                                        </p:cTn>
                                        <p:tgtEl>
                                          <p:spTgt spid="54"/>
                                        </p:tgtEl>
                                        <p:attrNameLst>
                                          <p:attrName>style.visibility</p:attrName>
                                        </p:attrNameLst>
                                      </p:cBhvr>
                                      <p:to>
                                        <p:strVal val="visible"/>
                                      </p:to>
                                    </p:set>
                                    <p:animEffect transition="in" filter="fade">
                                      <p:cBhvr>
                                        <p:cTn id="185" dur="500"/>
                                        <p:tgtEl>
                                          <p:spTgt spid="54"/>
                                        </p:tgtEl>
                                      </p:cBhvr>
                                    </p:animEffect>
                                  </p:childTnLst>
                                </p:cTn>
                              </p:par>
                              <p:par>
                                <p:cTn id="186" presetID="10" presetClass="entr" presetSubtype="0" fill="hold" nodeType="withEffect">
                                  <p:stCondLst>
                                    <p:cond delay="0"/>
                                  </p:stCondLst>
                                  <p:childTnLst>
                                    <p:set>
                                      <p:cBhvr>
                                        <p:cTn id="187" dur="1" fill="hold">
                                          <p:stCondLst>
                                            <p:cond delay="0"/>
                                          </p:stCondLst>
                                        </p:cTn>
                                        <p:tgtEl>
                                          <p:spTgt spid="58"/>
                                        </p:tgtEl>
                                        <p:attrNameLst>
                                          <p:attrName>style.visibility</p:attrName>
                                        </p:attrNameLst>
                                      </p:cBhvr>
                                      <p:to>
                                        <p:strVal val="visible"/>
                                      </p:to>
                                    </p:set>
                                    <p:animEffect transition="in" filter="fade">
                                      <p:cBhvr>
                                        <p:cTn id="188" dur="500"/>
                                        <p:tgtEl>
                                          <p:spTgt spid="58"/>
                                        </p:tgtEl>
                                      </p:cBhvr>
                                    </p:animEffect>
                                  </p:childTnLst>
                                </p:cTn>
                              </p:par>
                              <p:par>
                                <p:cTn id="189" presetID="10" presetClass="entr" presetSubtype="0" fill="hold" nodeType="withEffect">
                                  <p:stCondLst>
                                    <p:cond delay="0"/>
                                  </p:stCondLst>
                                  <p:childTnLst>
                                    <p:set>
                                      <p:cBhvr>
                                        <p:cTn id="190" dur="1" fill="hold">
                                          <p:stCondLst>
                                            <p:cond delay="0"/>
                                          </p:stCondLst>
                                        </p:cTn>
                                        <p:tgtEl>
                                          <p:spTgt spid="56"/>
                                        </p:tgtEl>
                                        <p:attrNameLst>
                                          <p:attrName>style.visibility</p:attrName>
                                        </p:attrNameLst>
                                      </p:cBhvr>
                                      <p:to>
                                        <p:strVal val="visible"/>
                                      </p:to>
                                    </p:set>
                                    <p:animEffect transition="in" filter="fade">
                                      <p:cBhvr>
                                        <p:cTn id="191" dur="500"/>
                                        <p:tgtEl>
                                          <p:spTgt spid="56"/>
                                        </p:tgtEl>
                                      </p:cBhvr>
                                    </p:animEffect>
                                  </p:childTnLst>
                                </p:cTn>
                              </p:par>
                            </p:childTnLst>
                          </p:cTn>
                        </p:par>
                        <p:par>
                          <p:cTn id="192" fill="hold">
                            <p:stCondLst>
                              <p:cond delay="39500"/>
                            </p:stCondLst>
                            <p:childTnLst>
                              <p:par>
                                <p:cTn id="193" presetID="10" presetClass="entr" presetSubtype="0" fill="hold" grpId="0" nodeType="afterEffect">
                                  <p:stCondLst>
                                    <p:cond delay="0"/>
                                  </p:stCondLst>
                                  <p:childTnLst>
                                    <p:set>
                                      <p:cBhvr>
                                        <p:cTn id="194" dur="1" fill="hold">
                                          <p:stCondLst>
                                            <p:cond delay="0"/>
                                          </p:stCondLst>
                                        </p:cTn>
                                        <p:tgtEl>
                                          <p:spTgt spid="127">
                                            <p:txEl>
                                              <p:pRg st="0" end="0"/>
                                            </p:txEl>
                                          </p:spTgt>
                                        </p:tgtEl>
                                        <p:attrNameLst>
                                          <p:attrName>style.visibility</p:attrName>
                                        </p:attrNameLst>
                                      </p:cBhvr>
                                      <p:to>
                                        <p:strVal val="visible"/>
                                      </p:to>
                                    </p:set>
                                    <p:animEffect transition="in" filter="fade">
                                      <p:cBhvr>
                                        <p:cTn id="195" dur="500"/>
                                        <p:tgtEl>
                                          <p:spTgt spid="127">
                                            <p:txEl>
                                              <p:pRg st="0" end="0"/>
                                            </p:txEl>
                                          </p:spTgt>
                                        </p:tgtEl>
                                      </p:cBhvr>
                                    </p:animEffect>
                                  </p:childTnLst>
                                </p:cTn>
                              </p:par>
                            </p:childTnLst>
                          </p:cTn>
                        </p:par>
                        <p:par>
                          <p:cTn id="196" fill="hold">
                            <p:stCondLst>
                              <p:cond delay="40000"/>
                            </p:stCondLst>
                            <p:childTnLst>
                              <p:par>
                                <p:cTn id="197" presetID="10" presetClass="exit" presetSubtype="0" fill="hold" grpId="1" nodeType="afterEffect">
                                  <p:stCondLst>
                                    <p:cond delay="3000"/>
                                  </p:stCondLst>
                                  <p:childTnLst>
                                    <p:animEffect transition="out" filter="fade">
                                      <p:cBhvr>
                                        <p:cTn id="198" dur="500"/>
                                        <p:tgtEl>
                                          <p:spTgt spid="127">
                                            <p:txEl>
                                              <p:pRg st="0" end="0"/>
                                            </p:txEl>
                                          </p:spTgt>
                                        </p:tgtEl>
                                      </p:cBhvr>
                                    </p:animEffect>
                                    <p:set>
                                      <p:cBhvr>
                                        <p:cTn id="199" dur="1" fill="hold">
                                          <p:stCondLst>
                                            <p:cond delay="499"/>
                                          </p:stCondLst>
                                        </p:cTn>
                                        <p:tgtEl>
                                          <p:spTgt spid="127">
                                            <p:txEl>
                                              <p:pRg st="0" end="0"/>
                                            </p:txEl>
                                          </p:spTgt>
                                        </p:tgtEl>
                                        <p:attrNameLst>
                                          <p:attrName>style.visibility</p:attrName>
                                        </p:attrNameLst>
                                      </p:cBhvr>
                                      <p:to>
                                        <p:strVal val="hidden"/>
                                      </p:to>
                                    </p:set>
                                  </p:childTnLst>
                                </p:cTn>
                              </p:par>
                            </p:childTnLst>
                          </p:cTn>
                        </p:par>
                        <p:par>
                          <p:cTn id="200" fill="hold">
                            <p:stCondLst>
                              <p:cond delay="43500"/>
                            </p:stCondLst>
                            <p:childTnLst>
                              <p:par>
                                <p:cTn id="201" presetID="10" presetClass="entr" presetSubtype="0" fill="hold" nodeType="afterEffect">
                                  <p:stCondLst>
                                    <p:cond delay="0"/>
                                  </p:stCondLst>
                                  <p:childTnLst>
                                    <p:set>
                                      <p:cBhvr>
                                        <p:cTn id="202" dur="1" fill="hold">
                                          <p:stCondLst>
                                            <p:cond delay="0"/>
                                          </p:stCondLst>
                                        </p:cTn>
                                        <p:tgtEl>
                                          <p:spTgt spid="133"/>
                                        </p:tgtEl>
                                        <p:attrNameLst>
                                          <p:attrName>style.visibility</p:attrName>
                                        </p:attrNameLst>
                                      </p:cBhvr>
                                      <p:to>
                                        <p:strVal val="visible"/>
                                      </p:to>
                                    </p:set>
                                    <p:animEffect transition="in" filter="fade">
                                      <p:cBhvr>
                                        <p:cTn id="203" dur="500"/>
                                        <p:tgtEl>
                                          <p:spTgt spid="133"/>
                                        </p:tgtEl>
                                      </p:cBhvr>
                                    </p:animEffect>
                                  </p:childTnLst>
                                </p:cTn>
                              </p:par>
                              <p:par>
                                <p:cTn id="204" presetID="10" presetClass="entr" presetSubtype="0" fill="hold" nodeType="withEffect">
                                  <p:stCondLst>
                                    <p:cond delay="0"/>
                                  </p:stCondLst>
                                  <p:childTnLst>
                                    <p:set>
                                      <p:cBhvr>
                                        <p:cTn id="205" dur="1" fill="hold">
                                          <p:stCondLst>
                                            <p:cond delay="0"/>
                                          </p:stCondLst>
                                        </p:cTn>
                                        <p:tgtEl>
                                          <p:spTgt spid="129"/>
                                        </p:tgtEl>
                                        <p:attrNameLst>
                                          <p:attrName>style.visibility</p:attrName>
                                        </p:attrNameLst>
                                      </p:cBhvr>
                                      <p:to>
                                        <p:strVal val="visible"/>
                                      </p:to>
                                    </p:set>
                                    <p:animEffect transition="in" filter="fade">
                                      <p:cBhvr>
                                        <p:cTn id="206" dur="500"/>
                                        <p:tgtEl>
                                          <p:spTgt spid="129"/>
                                        </p:tgtEl>
                                      </p:cBhvr>
                                    </p:animEffect>
                                  </p:childTnLst>
                                </p:cTn>
                              </p:par>
                              <p:par>
                                <p:cTn id="207" presetID="10" presetClass="entr" presetSubtype="0" fill="hold" nodeType="withEffect">
                                  <p:stCondLst>
                                    <p:cond delay="0"/>
                                  </p:stCondLst>
                                  <p:childTnLst>
                                    <p:set>
                                      <p:cBhvr>
                                        <p:cTn id="208" dur="1" fill="hold">
                                          <p:stCondLst>
                                            <p:cond delay="0"/>
                                          </p:stCondLst>
                                        </p:cTn>
                                        <p:tgtEl>
                                          <p:spTgt spid="131"/>
                                        </p:tgtEl>
                                        <p:attrNameLst>
                                          <p:attrName>style.visibility</p:attrName>
                                        </p:attrNameLst>
                                      </p:cBhvr>
                                      <p:to>
                                        <p:strVal val="visible"/>
                                      </p:to>
                                    </p:set>
                                    <p:animEffect transition="in" filter="fade">
                                      <p:cBhvr>
                                        <p:cTn id="209" dur="500"/>
                                        <p:tgtEl>
                                          <p:spTgt spid="131"/>
                                        </p:tgtEl>
                                      </p:cBhvr>
                                    </p:animEffect>
                                  </p:childTnLst>
                                </p:cTn>
                              </p:par>
                            </p:childTnLst>
                          </p:cTn>
                        </p:par>
                        <p:par>
                          <p:cTn id="210" fill="hold">
                            <p:stCondLst>
                              <p:cond delay="44000"/>
                            </p:stCondLst>
                            <p:childTnLst>
                              <p:par>
                                <p:cTn id="211" presetID="10" presetClass="entr" presetSubtype="0" fill="hold" grpId="0" nodeType="afterEffect">
                                  <p:stCondLst>
                                    <p:cond delay="0"/>
                                  </p:stCondLst>
                                  <p:childTnLst>
                                    <p:set>
                                      <p:cBhvr>
                                        <p:cTn id="212" dur="1" fill="hold">
                                          <p:stCondLst>
                                            <p:cond delay="0"/>
                                          </p:stCondLst>
                                        </p:cTn>
                                        <p:tgtEl>
                                          <p:spTgt spid="135">
                                            <p:txEl>
                                              <p:pRg st="0" end="0"/>
                                            </p:txEl>
                                          </p:spTgt>
                                        </p:tgtEl>
                                        <p:attrNameLst>
                                          <p:attrName>style.visibility</p:attrName>
                                        </p:attrNameLst>
                                      </p:cBhvr>
                                      <p:to>
                                        <p:strVal val="visible"/>
                                      </p:to>
                                    </p:set>
                                    <p:animEffect transition="in" filter="fade">
                                      <p:cBhvr>
                                        <p:cTn id="213" dur="500"/>
                                        <p:tgtEl>
                                          <p:spTgt spid="135">
                                            <p:txEl>
                                              <p:pRg st="0" end="0"/>
                                            </p:txEl>
                                          </p:spTgt>
                                        </p:tgtEl>
                                      </p:cBhvr>
                                    </p:animEffect>
                                  </p:childTnLst>
                                </p:cTn>
                              </p:par>
                            </p:childTnLst>
                          </p:cTn>
                        </p:par>
                        <p:par>
                          <p:cTn id="214" fill="hold">
                            <p:stCondLst>
                              <p:cond delay="44500"/>
                            </p:stCondLst>
                            <p:childTnLst>
                              <p:par>
                                <p:cTn id="215" presetID="10" presetClass="exit" presetSubtype="0" fill="hold" grpId="1" nodeType="afterEffect">
                                  <p:stCondLst>
                                    <p:cond delay="2500"/>
                                  </p:stCondLst>
                                  <p:childTnLst>
                                    <p:animEffect transition="out" filter="fade">
                                      <p:cBhvr>
                                        <p:cTn id="216" dur="500"/>
                                        <p:tgtEl>
                                          <p:spTgt spid="135">
                                            <p:txEl>
                                              <p:pRg st="0" end="0"/>
                                            </p:txEl>
                                          </p:spTgt>
                                        </p:tgtEl>
                                      </p:cBhvr>
                                    </p:animEffect>
                                    <p:set>
                                      <p:cBhvr>
                                        <p:cTn id="217" dur="1" fill="hold">
                                          <p:stCondLst>
                                            <p:cond delay="499"/>
                                          </p:stCondLst>
                                        </p:cTn>
                                        <p:tgtEl>
                                          <p:spTgt spid="135">
                                            <p:txEl>
                                              <p:pRg st="0" end="0"/>
                                            </p:txEl>
                                          </p:spTgt>
                                        </p:tgtEl>
                                        <p:attrNameLst>
                                          <p:attrName>style.visibility</p:attrName>
                                        </p:attrNameLst>
                                      </p:cBhvr>
                                      <p:to>
                                        <p:strVal val="hidden"/>
                                      </p:to>
                                    </p:set>
                                  </p:childTnLst>
                                </p:cTn>
                              </p:par>
                            </p:childTnLst>
                          </p:cTn>
                        </p:par>
                        <p:par>
                          <p:cTn id="218" fill="hold">
                            <p:stCondLst>
                              <p:cond delay="47500"/>
                            </p:stCondLst>
                            <p:childTnLst>
                              <p:par>
                                <p:cTn id="219" presetID="10" presetClass="entr" presetSubtype="0" fill="hold" nodeType="afterEffect">
                                  <p:stCondLst>
                                    <p:cond delay="0"/>
                                  </p:stCondLst>
                                  <p:childTnLst>
                                    <p:set>
                                      <p:cBhvr>
                                        <p:cTn id="220" dur="1" fill="hold">
                                          <p:stCondLst>
                                            <p:cond delay="0"/>
                                          </p:stCondLst>
                                        </p:cTn>
                                        <p:tgtEl>
                                          <p:spTgt spid="137"/>
                                        </p:tgtEl>
                                        <p:attrNameLst>
                                          <p:attrName>style.visibility</p:attrName>
                                        </p:attrNameLst>
                                      </p:cBhvr>
                                      <p:to>
                                        <p:strVal val="visible"/>
                                      </p:to>
                                    </p:set>
                                    <p:animEffect transition="in" filter="fade">
                                      <p:cBhvr>
                                        <p:cTn id="221" dur="500"/>
                                        <p:tgtEl>
                                          <p:spTgt spid="137"/>
                                        </p:tgtEl>
                                      </p:cBhvr>
                                    </p:animEffect>
                                  </p:childTnLst>
                                </p:cTn>
                              </p:par>
                            </p:childTnLst>
                          </p:cTn>
                        </p:par>
                        <p:par>
                          <p:cTn id="222" fill="hold">
                            <p:stCondLst>
                              <p:cond delay="48000"/>
                            </p:stCondLst>
                            <p:childTnLst>
                              <p:par>
                                <p:cTn id="223" presetID="10" presetClass="entr" presetSubtype="0" fill="hold" grpId="0" nodeType="afterEffect">
                                  <p:stCondLst>
                                    <p:cond delay="0"/>
                                  </p:stCondLst>
                                  <p:childTnLst>
                                    <p:set>
                                      <p:cBhvr>
                                        <p:cTn id="224" dur="1" fill="hold">
                                          <p:stCondLst>
                                            <p:cond delay="0"/>
                                          </p:stCondLst>
                                        </p:cTn>
                                        <p:tgtEl>
                                          <p:spTgt spid="139">
                                            <p:txEl>
                                              <p:pRg st="0" end="0"/>
                                            </p:txEl>
                                          </p:spTgt>
                                        </p:tgtEl>
                                        <p:attrNameLst>
                                          <p:attrName>style.visibility</p:attrName>
                                        </p:attrNameLst>
                                      </p:cBhvr>
                                      <p:to>
                                        <p:strVal val="visible"/>
                                      </p:to>
                                    </p:set>
                                    <p:animEffect transition="in" filter="fade">
                                      <p:cBhvr>
                                        <p:cTn id="225" dur="500"/>
                                        <p:tgtEl>
                                          <p:spTgt spid="139">
                                            <p:txEl>
                                              <p:pRg st="0" end="0"/>
                                            </p:txEl>
                                          </p:spTgt>
                                        </p:tgtEl>
                                      </p:cBhvr>
                                    </p:animEffect>
                                  </p:childTnLst>
                                </p:cTn>
                              </p:par>
                            </p:childTnLst>
                          </p:cTn>
                        </p:par>
                        <p:par>
                          <p:cTn id="226" fill="hold">
                            <p:stCondLst>
                              <p:cond delay="48500"/>
                            </p:stCondLst>
                            <p:childTnLst>
                              <p:par>
                                <p:cTn id="227" presetID="10" presetClass="exit" presetSubtype="0" fill="hold" grpId="1" nodeType="afterEffect">
                                  <p:stCondLst>
                                    <p:cond delay="2000"/>
                                  </p:stCondLst>
                                  <p:childTnLst>
                                    <p:animEffect transition="out" filter="fade">
                                      <p:cBhvr>
                                        <p:cTn id="228" dur="500"/>
                                        <p:tgtEl>
                                          <p:spTgt spid="139">
                                            <p:txEl>
                                              <p:pRg st="0" end="0"/>
                                            </p:txEl>
                                          </p:spTgt>
                                        </p:tgtEl>
                                      </p:cBhvr>
                                    </p:animEffect>
                                    <p:set>
                                      <p:cBhvr>
                                        <p:cTn id="229" dur="1" fill="hold">
                                          <p:stCondLst>
                                            <p:cond delay="499"/>
                                          </p:stCondLst>
                                        </p:cTn>
                                        <p:tgtEl>
                                          <p:spTgt spid="139">
                                            <p:txEl>
                                              <p:pRg st="0" end="0"/>
                                            </p:txEl>
                                          </p:spTgt>
                                        </p:tgtEl>
                                        <p:attrNameLst>
                                          <p:attrName>style.visibility</p:attrName>
                                        </p:attrNameLst>
                                      </p:cBhvr>
                                      <p:to>
                                        <p:strVal val="hidden"/>
                                      </p:to>
                                    </p:set>
                                  </p:childTnLst>
                                </p:cTn>
                              </p:par>
                            </p:childTnLst>
                          </p:cTn>
                        </p:par>
                        <p:par>
                          <p:cTn id="230" fill="hold">
                            <p:stCondLst>
                              <p:cond delay="51000"/>
                            </p:stCondLst>
                            <p:childTnLst>
                              <p:par>
                                <p:cTn id="231" presetID="10" presetClass="entr" presetSubtype="0" fill="hold" nodeType="afterEffect">
                                  <p:stCondLst>
                                    <p:cond delay="0"/>
                                  </p:stCondLst>
                                  <p:childTnLst>
                                    <p:set>
                                      <p:cBhvr>
                                        <p:cTn id="232" dur="1" fill="hold">
                                          <p:stCondLst>
                                            <p:cond delay="0"/>
                                          </p:stCondLst>
                                        </p:cTn>
                                        <p:tgtEl>
                                          <p:spTgt spid="141"/>
                                        </p:tgtEl>
                                        <p:attrNameLst>
                                          <p:attrName>style.visibility</p:attrName>
                                        </p:attrNameLst>
                                      </p:cBhvr>
                                      <p:to>
                                        <p:strVal val="visible"/>
                                      </p:to>
                                    </p:set>
                                    <p:animEffect transition="in" filter="fade">
                                      <p:cBhvr>
                                        <p:cTn id="233" dur="500"/>
                                        <p:tgtEl>
                                          <p:spTgt spid="141"/>
                                        </p:tgtEl>
                                      </p:cBhvr>
                                    </p:animEffect>
                                  </p:childTnLst>
                                </p:cTn>
                              </p:par>
                            </p:childTnLst>
                          </p:cTn>
                        </p:par>
                        <p:par>
                          <p:cTn id="234" fill="hold">
                            <p:stCondLst>
                              <p:cond delay="51500"/>
                            </p:stCondLst>
                            <p:childTnLst>
                              <p:par>
                                <p:cTn id="235" presetID="10" presetClass="entr" presetSubtype="0" fill="hold" grpId="0" nodeType="afterEffect">
                                  <p:stCondLst>
                                    <p:cond delay="0"/>
                                  </p:stCondLst>
                                  <p:childTnLst>
                                    <p:set>
                                      <p:cBhvr>
                                        <p:cTn id="236" dur="1" fill="hold">
                                          <p:stCondLst>
                                            <p:cond delay="0"/>
                                          </p:stCondLst>
                                        </p:cTn>
                                        <p:tgtEl>
                                          <p:spTgt spid="142">
                                            <p:txEl>
                                              <p:pRg st="0" end="0"/>
                                            </p:txEl>
                                          </p:spTgt>
                                        </p:tgtEl>
                                        <p:attrNameLst>
                                          <p:attrName>style.visibility</p:attrName>
                                        </p:attrNameLst>
                                      </p:cBhvr>
                                      <p:to>
                                        <p:strVal val="visible"/>
                                      </p:to>
                                    </p:set>
                                    <p:animEffect transition="in" filter="fade">
                                      <p:cBhvr>
                                        <p:cTn id="237" dur="500"/>
                                        <p:tgtEl>
                                          <p:spTgt spid="142">
                                            <p:txEl>
                                              <p:pRg st="0" end="0"/>
                                            </p:txEl>
                                          </p:spTgt>
                                        </p:tgtEl>
                                      </p:cBhvr>
                                    </p:animEffect>
                                  </p:childTnLst>
                                </p:cTn>
                              </p:par>
                            </p:childTnLst>
                          </p:cTn>
                        </p:par>
                        <p:par>
                          <p:cTn id="238" fill="hold">
                            <p:stCondLst>
                              <p:cond delay="52000"/>
                            </p:stCondLst>
                            <p:childTnLst>
                              <p:par>
                                <p:cTn id="239" presetID="10" presetClass="exit" presetSubtype="0" fill="hold" grpId="1" nodeType="afterEffect">
                                  <p:stCondLst>
                                    <p:cond delay="2000"/>
                                  </p:stCondLst>
                                  <p:childTnLst>
                                    <p:animEffect transition="out" filter="fade">
                                      <p:cBhvr>
                                        <p:cTn id="240" dur="500"/>
                                        <p:tgtEl>
                                          <p:spTgt spid="142">
                                            <p:txEl>
                                              <p:pRg st="0" end="0"/>
                                            </p:txEl>
                                          </p:spTgt>
                                        </p:tgtEl>
                                      </p:cBhvr>
                                    </p:animEffect>
                                    <p:set>
                                      <p:cBhvr>
                                        <p:cTn id="241" dur="1" fill="hold">
                                          <p:stCondLst>
                                            <p:cond delay="499"/>
                                          </p:stCondLst>
                                        </p:cTn>
                                        <p:tgtEl>
                                          <p:spTgt spid="142">
                                            <p:txEl>
                                              <p:pRg st="0" end="0"/>
                                            </p:txEl>
                                          </p:spTgt>
                                        </p:tgtEl>
                                        <p:attrNameLst>
                                          <p:attrName>style.visibility</p:attrName>
                                        </p:attrNameLst>
                                      </p:cBhvr>
                                      <p:to>
                                        <p:strVal val="hidden"/>
                                      </p:to>
                                    </p:set>
                                  </p:childTnLst>
                                </p:cTn>
                              </p:par>
                            </p:childTnLst>
                          </p:cTn>
                        </p:par>
                        <p:par>
                          <p:cTn id="242" fill="hold">
                            <p:stCondLst>
                              <p:cond delay="54500"/>
                            </p:stCondLst>
                            <p:childTnLst>
                              <p:par>
                                <p:cTn id="243" presetID="10" presetClass="entr" presetSubtype="0" fill="hold" grpId="0" nodeType="afterEffect">
                                  <p:stCondLst>
                                    <p:cond delay="0"/>
                                  </p:stCondLst>
                                  <p:childTnLst>
                                    <p:set>
                                      <p:cBhvr>
                                        <p:cTn id="244" dur="1" fill="hold">
                                          <p:stCondLst>
                                            <p:cond delay="0"/>
                                          </p:stCondLst>
                                        </p:cTn>
                                        <p:tgtEl>
                                          <p:spTgt spid="143">
                                            <p:txEl>
                                              <p:pRg st="0" end="0"/>
                                            </p:txEl>
                                          </p:spTgt>
                                        </p:tgtEl>
                                        <p:attrNameLst>
                                          <p:attrName>style.visibility</p:attrName>
                                        </p:attrNameLst>
                                      </p:cBhvr>
                                      <p:to>
                                        <p:strVal val="visible"/>
                                      </p:to>
                                    </p:set>
                                    <p:animEffect transition="in" filter="fade">
                                      <p:cBhvr>
                                        <p:cTn id="245" dur="500"/>
                                        <p:tgtEl>
                                          <p:spTgt spid="143">
                                            <p:txEl>
                                              <p:pRg st="0" end="0"/>
                                            </p:txEl>
                                          </p:spTgt>
                                        </p:tgtEl>
                                      </p:cBhvr>
                                    </p:animEffect>
                                  </p:childTnLst>
                                </p:cTn>
                              </p:par>
                            </p:childTnLst>
                          </p:cTn>
                        </p:par>
                        <p:par>
                          <p:cTn id="246" fill="hold">
                            <p:stCondLst>
                              <p:cond delay="55000"/>
                            </p:stCondLst>
                            <p:childTnLst>
                              <p:par>
                                <p:cTn id="247" presetID="10" presetClass="exit" presetSubtype="0" fill="hold" grpId="1" nodeType="afterEffect">
                                  <p:stCondLst>
                                    <p:cond delay="2000"/>
                                  </p:stCondLst>
                                  <p:childTnLst>
                                    <p:animEffect transition="out" filter="fade">
                                      <p:cBhvr>
                                        <p:cTn id="248" dur="500"/>
                                        <p:tgtEl>
                                          <p:spTgt spid="143">
                                            <p:txEl>
                                              <p:pRg st="0" end="0"/>
                                            </p:txEl>
                                          </p:spTgt>
                                        </p:tgtEl>
                                      </p:cBhvr>
                                    </p:animEffect>
                                    <p:set>
                                      <p:cBhvr>
                                        <p:cTn id="249" dur="1" fill="hold">
                                          <p:stCondLst>
                                            <p:cond delay="499"/>
                                          </p:stCondLst>
                                        </p:cTn>
                                        <p:tgtEl>
                                          <p:spTgt spid="143">
                                            <p:txEl>
                                              <p:pRg st="0" end="0"/>
                                            </p:txEl>
                                          </p:spTgt>
                                        </p:tgtEl>
                                        <p:attrNameLst>
                                          <p:attrName>style.visibility</p:attrName>
                                        </p:attrNameLst>
                                      </p:cBhvr>
                                      <p:to>
                                        <p:strVal val="hidden"/>
                                      </p:to>
                                    </p:set>
                                  </p:childTnLst>
                                </p:cTn>
                              </p:par>
                            </p:childTnLst>
                          </p:cTn>
                        </p:par>
                        <p:par>
                          <p:cTn id="250" fill="hold">
                            <p:stCondLst>
                              <p:cond delay="57500"/>
                            </p:stCondLst>
                            <p:childTnLst>
                              <p:par>
                                <p:cTn id="251" presetID="10" presetClass="entr" presetSubtype="0" fill="hold" grpId="0" nodeType="afterEffect">
                                  <p:stCondLst>
                                    <p:cond delay="0"/>
                                  </p:stCondLst>
                                  <p:childTnLst>
                                    <p:set>
                                      <p:cBhvr>
                                        <p:cTn id="252" dur="1" fill="hold">
                                          <p:stCondLst>
                                            <p:cond delay="0"/>
                                          </p:stCondLst>
                                        </p:cTn>
                                        <p:tgtEl>
                                          <p:spTgt spid="144">
                                            <p:txEl>
                                              <p:pRg st="0" end="0"/>
                                            </p:txEl>
                                          </p:spTgt>
                                        </p:tgtEl>
                                        <p:attrNameLst>
                                          <p:attrName>style.visibility</p:attrName>
                                        </p:attrNameLst>
                                      </p:cBhvr>
                                      <p:to>
                                        <p:strVal val="visible"/>
                                      </p:to>
                                    </p:set>
                                    <p:animEffect transition="in" filter="fade">
                                      <p:cBhvr>
                                        <p:cTn id="253" dur="500"/>
                                        <p:tgtEl>
                                          <p:spTgt spid="144">
                                            <p:txEl>
                                              <p:pRg st="0" end="0"/>
                                            </p:txEl>
                                          </p:spTgt>
                                        </p:tgtEl>
                                      </p:cBhvr>
                                    </p:animEffect>
                                  </p:childTnLst>
                                </p:cTn>
                              </p:par>
                            </p:childTnLst>
                          </p:cTn>
                        </p:par>
                        <p:par>
                          <p:cTn id="254" fill="hold">
                            <p:stCondLst>
                              <p:cond delay="58000"/>
                            </p:stCondLst>
                            <p:childTnLst>
                              <p:par>
                                <p:cTn id="255" presetID="10" presetClass="exit" presetSubtype="0" fill="hold" grpId="1" nodeType="afterEffect">
                                  <p:stCondLst>
                                    <p:cond delay="2000"/>
                                  </p:stCondLst>
                                  <p:childTnLst>
                                    <p:animEffect transition="out" filter="fade">
                                      <p:cBhvr>
                                        <p:cTn id="256" dur="500"/>
                                        <p:tgtEl>
                                          <p:spTgt spid="144">
                                            <p:txEl>
                                              <p:pRg st="0" end="0"/>
                                            </p:txEl>
                                          </p:spTgt>
                                        </p:tgtEl>
                                      </p:cBhvr>
                                    </p:animEffect>
                                    <p:set>
                                      <p:cBhvr>
                                        <p:cTn id="257" dur="1" fill="hold">
                                          <p:stCondLst>
                                            <p:cond delay="499"/>
                                          </p:stCondLst>
                                        </p:cTn>
                                        <p:tgtEl>
                                          <p:spTgt spid="144">
                                            <p:txEl>
                                              <p:pRg st="0" end="0"/>
                                            </p:txEl>
                                          </p:spTgt>
                                        </p:tgtEl>
                                        <p:attrNameLst>
                                          <p:attrName>style.visibility</p:attrName>
                                        </p:attrNameLst>
                                      </p:cBhvr>
                                      <p:to>
                                        <p:strVal val="hidden"/>
                                      </p:to>
                                    </p:set>
                                  </p:childTnLst>
                                </p:cTn>
                              </p:par>
                            </p:childTnLst>
                          </p:cTn>
                        </p:par>
                        <p:par>
                          <p:cTn id="258" fill="hold">
                            <p:stCondLst>
                              <p:cond delay="60500"/>
                            </p:stCondLst>
                            <p:childTnLst>
                              <p:par>
                                <p:cTn id="259" presetID="10" presetClass="entr" presetSubtype="0" fill="hold" nodeType="afterEffect">
                                  <p:stCondLst>
                                    <p:cond delay="0"/>
                                  </p:stCondLst>
                                  <p:childTnLst>
                                    <p:set>
                                      <p:cBhvr>
                                        <p:cTn id="260" dur="1" fill="hold">
                                          <p:stCondLst>
                                            <p:cond delay="0"/>
                                          </p:stCondLst>
                                        </p:cTn>
                                        <p:tgtEl>
                                          <p:spTgt spid="146"/>
                                        </p:tgtEl>
                                        <p:attrNameLst>
                                          <p:attrName>style.visibility</p:attrName>
                                        </p:attrNameLst>
                                      </p:cBhvr>
                                      <p:to>
                                        <p:strVal val="visible"/>
                                      </p:to>
                                    </p:set>
                                    <p:animEffect transition="in" filter="fade">
                                      <p:cBhvr>
                                        <p:cTn id="261" dur="500"/>
                                        <p:tgtEl>
                                          <p:spTgt spid="146"/>
                                        </p:tgtEl>
                                      </p:cBhvr>
                                    </p:animEffect>
                                  </p:childTnLst>
                                </p:cTn>
                              </p:par>
                            </p:childTnLst>
                          </p:cTn>
                        </p:par>
                        <p:par>
                          <p:cTn id="262" fill="hold">
                            <p:stCondLst>
                              <p:cond delay="61000"/>
                            </p:stCondLst>
                            <p:childTnLst>
                              <p:par>
                                <p:cTn id="263" presetID="10" presetClass="entr" presetSubtype="0" fill="hold" nodeType="afterEffect">
                                  <p:stCondLst>
                                    <p:cond delay="0"/>
                                  </p:stCondLst>
                                  <p:childTnLst>
                                    <p:set>
                                      <p:cBhvr>
                                        <p:cTn id="264" dur="1" fill="hold">
                                          <p:stCondLst>
                                            <p:cond delay="0"/>
                                          </p:stCondLst>
                                        </p:cTn>
                                        <p:tgtEl>
                                          <p:spTgt spid="149"/>
                                        </p:tgtEl>
                                        <p:attrNameLst>
                                          <p:attrName>style.visibility</p:attrName>
                                        </p:attrNameLst>
                                      </p:cBhvr>
                                      <p:to>
                                        <p:strVal val="visible"/>
                                      </p:to>
                                    </p:set>
                                    <p:animEffect transition="in" filter="fade">
                                      <p:cBhvr>
                                        <p:cTn id="265" dur="500"/>
                                        <p:tgtEl>
                                          <p:spTgt spid="149"/>
                                        </p:tgtEl>
                                      </p:cBhvr>
                                    </p:animEffect>
                                  </p:childTnLst>
                                </p:cTn>
                              </p:par>
                            </p:childTnLst>
                          </p:cTn>
                        </p:par>
                        <p:par>
                          <p:cTn id="266" fill="hold">
                            <p:stCondLst>
                              <p:cond delay="61500"/>
                            </p:stCondLst>
                            <p:childTnLst>
                              <p:par>
                                <p:cTn id="267" presetID="10" presetClass="entr" presetSubtype="0" fill="hold" grpId="0" nodeType="afterEffect">
                                  <p:stCondLst>
                                    <p:cond delay="0"/>
                                  </p:stCondLst>
                                  <p:childTnLst>
                                    <p:set>
                                      <p:cBhvr>
                                        <p:cTn id="268" dur="1" fill="hold">
                                          <p:stCondLst>
                                            <p:cond delay="0"/>
                                          </p:stCondLst>
                                        </p:cTn>
                                        <p:tgtEl>
                                          <p:spTgt spid="147">
                                            <p:txEl>
                                              <p:pRg st="0" end="0"/>
                                            </p:txEl>
                                          </p:spTgt>
                                        </p:tgtEl>
                                        <p:attrNameLst>
                                          <p:attrName>style.visibility</p:attrName>
                                        </p:attrNameLst>
                                      </p:cBhvr>
                                      <p:to>
                                        <p:strVal val="visible"/>
                                      </p:to>
                                    </p:set>
                                    <p:animEffect transition="in" filter="fade">
                                      <p:cBhvr>
                                        <p:cTn id="269" dur="500"/>
                                        <p:tgtEl>
                                          <p:spTgt spid="147">
                                            <p:txEl>
                                              <p:pRg st="0" end="0"/>
                                            </p:txEl>
                                          </p:spTgt>
                                        </p:tgtEl>
                                      </p:cBhvr>
                                    </p:animEffect>
                                  </p:childTnLst>
                                </p:cTn>
                              </p:par>
                            </p:childTnLst>
                          </p:cTn>
                        </p:par>
                        <p:par>
                          <p:cTn id="270" fill="hold">
                            <p:stCondLst>
                              <p:cond delay="62000"/>
                            </p:stCondLst>
                            <p:childTnLst>
                              <p:par>
                                <p:cTn id="271" presetID="10" presetClass="exit" presetSubtype="0" fill="hold" grpId="1" nodeType="afterEffect">
                                  <p:stCondLst>
                                    <p:cond delay="2500"/>
                                  </p:stCondLst>
                                  <p:childTnLst>
                                    <p:animEffect transition="out" filter="fade">
                                      <p:cBhvr>
                                        <p:cTn id="272" dur="500"/>
                                        <p:tgtEl>
                                          <p:spTgt spid="147">
                                            <p:txEl>
                                              <p:pRg st="0" end="0"/>
                                            </p:txEl>
                                          </p:spTgt>
                                        </p:tgtEl>
                                      </p:cBhvr>
                                    </p:animEffect>
                                    <p:set>
                                      <p:cBhvr>
                                        <p:cTn id="273" dur="1" fill="hold">
                                          <p:stCondLst>
                                            <p:cond delay="499"/>
                                          </p:stCondLst>
                                        </p:cTn>
                                        <p:tgtEl>
                                          <p:spTgt spid="147">
                                            <p:txEl>
                                              <p:pRg st="0" end="0"/>
                                            </p:txEl>
                                          </p:spTgt>
                                        </p:tgtEl>
                                        <p:attrNameLst>
                                          <p:attrName>style.visibility</p:attrName>
                                        </p:attrNameLst>
                                      </p:cBhvr>
                                      <p:to>
                                        <p:strVal val="hidden"/>
                                      </p:to>
                                    </p:set>
                                  </p:childTnLst>
                                </p:cTn>
                              </p:par>
                            </p:childTnLst>
                          </p:cTn>
                        </p:par>
                        <p:par>
                          <p:cTn id="274" fill="hold">
                            <p:stCondLst>
                              <p:cond delay="65000"/>
                            </p:stCondLst>
                            <p:childTnLst>
                              <p:par>
                                <p:cTn id="275" presetID="10" presetClass="entr" presetSubtype="0" fill="hold" nodeType="afterEffect">
                                  <p:stCondLst>
                                    <p:cond delay="0"/>
                                  </p:stCondLst>
                                  <p:childTnLst>
                                    <p:set>
                                      <p:cBhvr>
                                        <p:cTn id="276" dur="1" fill="hold">
                                          <p:stCondLst>
                                            <p:cond delay="0"/>
                                          </p:stCondLst>
                                        </p:cTn>
                                        <p:tgtEl>
                                          <p:spTgt spid="152"/>
                                        </p:tgtEl>
                                        <p:attrNameLst>
                                          <p:attrName>style.visibility</p:attrName>
                                        </p:attrNameLst>
                                      </p:cBhvr>
                                      <p:to>
                                        <p:strVal val="visible"/>
                                      </p:to>
                                    </p:set>
                                    <p:animEffect transition="in" filter="fade">
                                      <p:cBhvr>
                                        <p:cTn id="277" dur="500"/>
                                        <p:tgtEl>
                                          <p:spTgt spid="152"/>
                                        </p:tgtEl>
                                      </p:cBhvr>
                                    </p:animEffect>
                                  </p:childTnLst>
                                </p:cTn>
                              </p:par>
                            </p:childTnLst>
                          </p:cTn>
                        </p:par>
                        <p:par>
                          <p:cTn id="278" fill="hold">
                            <p:stCondLst>
                              <p:cond delay="65500"/>
                            </p:stCondLst>
                            <p:childTnLst>
                              <p:par>
                                <p:cTn id="279" presetID="10" presetClass="entr" presetSubtype="0" fill="hold" grpId="0" nodeType="afterEffect">
                                  <p:stCondLst>
                                    <p:cond delay="0"/>
                                  </p:stCondLst>
                                  <p:childTnLst>
                                    <p:set>
                                      <p:cBhvr>
                                        <p:cTn id="280" dur="1" fill="hold">
                                          <p:stCondLst>
                                            <p:cond delay="0"/>
                                          </p:stCondLst>
                                        </p:cTn>
                                        <p:tgtEl>
                                          <p:spTgt spid="153">
                                            <p:txEl>
                                              <p:pRg st="0" end="0"/>
                                            </p:txEl>
                                          </p:spTgt>
                                        </p:tgtEl>
                                        <p:attrNameLst>
                                          <p:attrName>style.visibility</p:attrName>
                                        </p:attrNameLst>
                                      </p:cBhvr>
                                      <p:to>
                                        <p:strVal val="visible"/>
                                      </p:to>
                                    </p:set>
                                    <p:animEffect transition="in" filter="fade">
                                      <p:cBhvr>
                                        <p:cTn id="281" dur="500"/>
                                        <p:tgtEl>
                                          <p:spTgt spid="153">
                                            <p:txEl>
                                              <p:pRg st="0" end="0"/>
                                            </p:txEl>
                                          </p:spTgt>
                                        </p:tgtEl>
                                      </p:cBhvr>
                                    </p:animEffect>
                                  </p:childTnLst>
                                </p:cTn>
                              </p:par>
                            </p:childTnLst>
                          </p:cTn>
                        </p:par>
                        <p:par>
                          <p:cTn id="282" fill="hold">
                            <p:stCondLst>
                              <p:cond delay="66000"/>
                            </p:stCondLst>
                            <p:childTnLst>
                              <p:par>
                                <p:cTn id="283" presetID="10" presetClass="exit" presetSubtype="0" fill="hold" grpId="1" nodeType="afterEffect">
                                  <p:stCondLst>
                                    <p:cond delay="2000"/>
                                  </p:stCondLst>
                                  <p:childTnLst>
                                    <p:animEffect transition="out" filter="fade">
                                      <p:cBhvr>
                                        <p:cTn id="284" dur="500"/>
                                        <p:tgtEl>
                                          <p:spTgt spid="153">
                                            <p:txEl>
                                              <p:pRg st="0" end="0"/>
                                            </p:txEl>
                                          </p:spTgt>
                                        </p:tgtEl>
                                      </p:cBhvr>
                                    </p:animEffect>
                                    <p:set>
                                      <p:cBhvr>
                                        <p:cTn id="285" dur="1" fill="hold">
                                          <p:stCondLst>
                                            <p:cond delay="499"/>
                                          </p:stCondLst>
                                        </p:cTn>
                                        <p:tgtEl>
                                          <p:spTgt spid="153">
                                            <p:txEl>
                                              <p:pRg st="0" end="0"/>
                                            </p:txEl>
                                          </p:spTgt>
                                        </p:tgtEl>
                                        <p:attrNameLst>
                                          <p:attrName>style.visibility</p:attrName>
                                        </p:attrNameLst>
                                      </p:cBhvr>
                                      <p:to>
                                        <p:strVal val="hidden"/>
                                      </p:to>
                                    </p:set>
                                  </p:childTnLst>
                                </p:cTn>
                              </p:par>
                            </p:childTnLst>
                          </p:cTn>
                        </p:par>
                        <p:par>
                          <p:cTn id="286" fill="hold">
                            <p:stCondLst>
                              <p:cond delay="68500"/>
                            </p:stCondLst>
                            <p:childTnLst>
                              <p:par>
                                <p:cTn id="287" presetID="10" presetClass="entr" presetSubtype="0" fill="hold" nodeType="afterEffect">
                                  <p:stCondLst>
                                    <p:cond delay="0"/>
                                  </p:stCondLst>
                                  <p:childTnLst>
                                    <p:set>
                                      <p:cBhvr>
                                        <p:cTn id="288" dur="1" fill="hold">
                                          <p:stCondLst>
                                            <p:cond delay="0"/>
                                          </p:stCondLst>
                                        </p:cTn>
                                        <p:tgtEl>
                                          <p:spTgt spid="159"/>
                                        </p:tgtEl>
                                        <p:attrNameLst>
                                          <p:attrName>style.visibility</p:attrName>
                                        </p:attrNameLst>
                                      </p:cBhvr>
                                      <p:to>
                                        <p:strVal val="visible"/>
                                      </p:to>
                                    </p:set>
                                    <p:animEffect transition="in" filter="fade">
                                      <p:cBhvr>
                                        <p:cTn id="289" dur="500"/>
                                        <p:tgtEl>
                                          <p:spTgt spid="159"/>
                                        </p:tgtEl>
                                      </p:cBhvr>
                                    </p:animEffect>
                                  </p:childTnLst>
                                </p:cTn>
                              </p:par>
                            </p:childTnLst>
                          </p:cTn>
                        </p:par>
                        <p:par>
                          <p:cTn id="290" fill="hold">
                            <p:stCondLst>
                              <p:cond delay="69000"/>
                            </p:stCondLst>
                            <p:childTnLst>
                              <p:par>
                                <p:cTn id="291" presetID="10" presetClass="entr" presetSubtype="0" fill="hold" grpId="0" nodeType="afterEffect">
                                  <p:stCondLst>
                                    <p:cond delay="0"/>
                                  </p:stCondLst>
                                  <p:childTnLst>
                                    <p:set>
                                      <p:cBhvr>
                                        <p:cTn id="292" dur="1" fill="hold">
                                          <p:stCondLst>
                                            <p:cond delay="0"/>
                                          </p:stCondLst>
                                        </p:cTn>
                                        <p:tgtEl>
                                          <p:spTgt spid="160">
                                            <p:txEl>
                                              <p:pRg st="0" end="0"/>
                                            </p:txEl>
                                          </p:spTgt>
                                        </p:tgtEl>
                                        <p:attrNameLst>
                                          <p:attrName>style.visibility</p:attrName>
                                        </p:attrNameLst>
                                      </p:cBhvr>
                                      <p:to>
                                        <p:strVal val="visible"/>
                                      </p:to>
                                    </p:set>
                                    <p:animEffect transition="in" filter="fade">
                                      <p:cBhvr>
                                        <p:cTn id="293" dur="500"/>
                                        <p:tgtEl>
                                          <p:spTgt spid="160">
                                            <p:txEl>
                                              <p:pRg st="0" end="0"/>
                                            </p:txEl>
                                          </p:spTgt>
                                        </p:tgtEl>
                                      </p:cBhvr>
                                    </p:animEffect>
                                  </p:childTnLst>
                                </p:cTn>
                              </p:par>
                            </p:childTnLst>
                          </p:cTn>
                        </p:par>
                        <p:par>
                          <p:cTn id="294" fill="hold">
                            <p:stCondLst>
                              <p:cond delay="69500"/>
                            </p:stCondLst>
                            <p:childTnLst>
                              <p:par>
                                <p:cTn id="295" presetID="10" presetClass="exit" presetSubtype="0" fill="hold" grpId="1" nodeType="afterEffect">
                                  <p:stCondLst>
                                    <p:cond delay="2000"/>
                                  </p:stCondLst>
                                  <p:childTnLst>
                                    <p:animEffect transition="out" filter="fade">
                                      <p:cBhvr>
                                        <p:cTn id="296" dur="500"/>
                                        <p:tgtEl>
                                          <p:spTgt spid="160">
                                            <p:txEl>
                                              <p:pRg st="0" end="0"/>
                                            </p:txEl>
                                          </p:spTgt>
                                        </p:tgtEl>
                                      </p:cBhvr>
                                    </p:animEffect>
                                    <p:set>
                                      <p:cBhvr>
                                        <p:cTn id="297" dur="1" fill="hold">
                                          <p:stCondLst>
                                            <p:cond delay="499"/>
                                          </p:stCondLst>
                                        </p:cTn>
                                        <p:tgtEl>
                                          <p:spTgt spid="160">
                                            <p:txEl>
                                              <p:pRg st="0" end="0"/>
                                            </p:txEl>
                                          </p:spTgt>
                                        </p:tgtEl>
                                        <p:attrNameLst>
                                          <p:attrName>style.visibility</p:attrName>
                                        </p:attrNameLst>
                                      </p:cBhvr>
                                      <p:to>
                                        <p:strVal val="hidden"/>
                                      </p:to>
                                    </p:set>
                                  </p:childTnLst>
                                </p:cTn>
                              </p:par>
                            </p:childTnLst>
                          </p:cTn>
                        </p:par>
                        <p:par>
                          <p:cTn id="298" fill="hold">
                            <p:stCondLst>
                              <p:cond delay="72000"/>
                            </p:stCondLst>
                            <p:childTnLst>
                              <p:par>
                                <p:cTn id="299" presetID="10" presetClass="entr" presetSubtype="0" fill="hold" grpId="0" nodeType="afterEffect">
                                  <p:stCondLst>
                                    <p:cond delay="0"/>
                                  </p:stCondLst>
                                  <p:childTnLst>
                                    <p:set>
                                      <p:cBhvr>
                                        <p:cTn id="300" dur="1" fill="hold">
                                          <p:stCondLst>
                                            <p:cond delay="0"/>
                                          </p:stCondLst>
                                        </p:cTn>
                                        <p:tgtEl>
                                          <p:spTgt spid="161">
                                            <p:txEl>
                                              <p:pRg st="0" end="0"/>
                                            </p:txEl>
                                          </p:spTgt>
                                        </p:tgtEl>
                                        <p:attrNameLst>
                                          <p:attrName>style.visibility</p:attrName>
                                        </p:attrNameLst>
                                      </p:cBhvr>
                                      <p:to>
                                        <p:strVal val="visible"/>
                                      </p:to>
                                    </p:set>
                                    <p:animEffect transition="in" filter="fade">
                                      <p:cBhvr>
                                        <p:cTn id="301" dur="500"/>
                                        <p:tgtEl>
                                          <p:spTgt spid="161">
                                            <p:txEl>
                                              <p:pRg st="0" end="0"/>
                                            </p:txEl>
                                          </p:spTgt>
                                        </p:tgtEl>
                                      </p:cBhvr>
                                    </p:animEffect>
                                  </p:childTnLst>
                                </p:cTn>
                              </p:par>
                            </p:childTnLst>
                          </p:cTn>
                        </p:par>
                        <p:par>
                          <p:cTn id="302" fill="hold">
                            <p:stCondLst>
                              <p:cond delay="72500"/>
                            </p:stCondLst>
                            <p:childTnLst>
                              <p:par>
                                <p:cTn id="303" presetID="10" presetClass="exit" presetSubtype="0" fill="hold" grpId="1" nodeType="afterEffect">
                                  <p:stCondLst>
                                    <p:cond delay="2000"/>
                                  </p:stCondLst>
                                  <p:childTnLst>
                                    <p:animEffect transition="out" filter="fade">
                                      <p:cBhvr>
                                        <p:cTn id="304" dur="500"/>
                                        <p:tgtEl>
                                          <p:spTgt spid="161">
                                            <p:txEl>
                                              <p:pRg st="0" end="0"/>
                                            </p:txEl>
                                          </p:spTgt>
                                        </p:tgtEl>
                                      </p:cBhvr>
                                    </p:animEffect>
                                    <p:set>
                                      <p:cBhvr>
                                        <p:cTn id="305" dur="1" fill="hold">
                                          <p:stCondLst>
                                            <p:cond delay="499"/>
                                          </p:stCondLst>
                                        </p:cTn>
                                        <p:tgtEl>
                                          <p:spTgt spid="161">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animBg="1"/>
      <p:bldP spid="9" grpId="0" build="allAtOnce" animBg="1"/>
      <p:bldP spid="10" grpId="0" build="allAtOnce" animBg="1"/>
      <p:bldP spid="11" grpId="0" build="allAtOnce" animBg="1"/>
      <p:bldP spid="12" grpId="0" build="allAtOnce" animBg="1"/>
      <p:bldP spid="13" grpId="0" uiExpand="1" build="allAtOnce" animBg="1"/>
      <p:bldP spid="14" grpId="0" build="allAtOnce" animBg="1"/>
      <p:bldP spid="15" grpId="0" build="allAtOnce" animBg="1"/>
      <p:bldP spid="16" grpId="0" build="allAtOnce" animBg="1"/>
      <p:bldP spid="17" grpId="0" build="allAtOnce" animBg="1"/>
      <p:bldP spid="20" grpId="0" animBg="1"/>
      <p:bldP spid="22" grpId="0" animBg="1"/>
      <p:bldP spid="67" grpId="0" build="allAtOnce"/>
      <p:bldP spid="75" grpId="0" build="allAtOnce"/>
      <p:bldP spid="75" grpId="1" build="allAtOnce"/>
      <p:bldP spid="76" grpId="0" build="allAtOnce"/>
      <p:bldP spid="76" grpId="1" build="allAtOnce"/>
      <p:bldP spid="79" grpId="0" build="allAtOnce"/>
      <p:bldP spid="79" grpId="1" build="allAtOnce"/>
      <p:bldP spid="80" grpId="0" build="allAtOnce"/>
      <p:bldP spid="80" grpId="1" build="allAtOnce"/>
      <p:bldP spid="87" grpId="0" build="allAtOnce"/>
      <p:bldP spid="87" grpId="1" build="allAtOnce"/>
      <p:bldP spid="106" grpId="0" build="allAtOnce"/>
      <p:bldP spid="106" grpId="1" build="allAtOnce"/>
      <p:bldP spid="123" grpId="0" build="allAtOnce"/>
      <p:bldP spid="123" grpId="1" build="allAtOnce"/>
      <p:bldP spid="124" grpId="0" build="allAtOnce"/>
      <p:bldP spid="124" grpId="1" build="allAtOnce"/>
      <p:bldP spid="127" grpId="0" build="allAtOnce"/>
      <p:bldP spid="127" grpId="1" build="allAtOnce"/>
      <p:bldP spid="135" grpId="0" build="allAtOnce"/>
      <p:bldP spid="135" grpId="1" build="allAtOnce"/>
      <p:bldP spid="139" grpId="0" build="allAtOnce"/>
      <p:bldP spid="139" grpId="1" build="allAtOnce"/>
      <p:bldP spid="142" grpId="0" build="allAtOnce"/>
      <p:bldP spid="142" grpId="1" build="allAtOnce"/>
      <p:bldP spid="143" grpId="0" build="allAtOnce"/>
      <p:bldP spid="143" grpId="1" build="allAtOnce"/>
      <p:bldP spid="144" grpId="0" build="allAtOnce"/>
      <p:bldP spid="144" grpId="1" build="allAtOnce"/>
      <p:bldP spid="147" grpId="0" build="allAtOnce"/>
      <p:bldP spid="147" grpId="1" build="allAtOnce"/>
      <p:bldP spid="153" grpId="0" build="allAtOnce"/>
      <p:bldP spid="153" grpId="1" build="allAtOnce"/>
      <p:bldP spid="160" grpId="0" build="allAtOnce"/>
      <p:bldP spid="160" grpId="1" build="allAtOnce"/>
      <p:bldP spid="161" grpId="0" build="allAtOnce"/>
      <p:bldP spid="161" grpId="1"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428596" y="0"/>
            <a:ext cx="8229600" cy="1143000"/>
          </a:xfrm>
        </p:spPr>
        <p:txBody>
          <a:bodyPr/>
          <a:lstStyle/>
          <a:p>
            <a:pPr algn="ctr"/>
            <a:r>
              <a:rPr lang="es-ES" dirty="0" smtClean="0">
                <a:effectLst>
                  <a:outerShdw blurRad="38100" dist="38100" dir="2700000" algn="tl">
                    <a:srgbClr val="000000">
                      <a:alpha val="43137"/>
                    </a:srgbClr>
                  </a:outerShdw>
                </a:effectLst>
              </a:rPr>
              <a:t>MAPA DE PROCESOS</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8" name="7 Rectángulo redondeado"/>
          <p:cNvSpPr/>
          <p:nvPr/>
        </p:nvSpPr>
        <p:spPr>
          <a:xfrm>
            <a:off x="500034" y="1285860"/>
            <a:ext cx="1500198"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El cliente pide un servicio</a:t>
            </a:r>
            <a:endParaRPr lang="es-ES" sz="1200" dirty="0"/>
          </a:p>
        </p:txBody>
      </p:sp>
      <p:sp>
        <p:nvSpPr>
          <p:cNvPr id="14" name="13 Rectángulo redondeado"/>
          <p:cNvSpPr/>
          <p:nvPr/>
        </p:nvSpPr>
        <p:spPr>
          <a:xfrm>
            <a:off x="1928794" y="2071678"/>
            <a:ext cx="1428760"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Negociación con el cliente</a:t>
            </a:r>
            <a:endParaRPr lang="es-ES" sz="1200" dirty="0"/>
          </a:p>
        </p:txBody>
      </p:sp>
      <p:sp>
        <p:nvSpPr>
          <p:cNvPr id="15" name="14 Rectángulo redondeado"/>
          <p:cNvSpPr/>
          <p:nvPr/>
        </p:nvSpPr>
        <p:spPr>
          <a:xfrm>
            <a:off x="1928794" y="2857496"/>
            <a:ext cx="1428760"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Evaluación del proyecto</a:t>
            </a:r>
            <a:endParaRPr lang="es-ES" sz="1200" dirty="0"/>
          </a:p>
        </p:txBody>
      </p:sp>
      <p:sp>
        <p:nvSpPr>
          <p:cNvPr id="16" name="15 Rectángulo redondeado"/>
          <p:cNvSpPr/>
          <p:nvPr/>
        </p:nvSpPr>
        <p:spPr>
          <a:xfrm>
            <a:off x="2000232" y="3643314"/>
            <a:ext cx="1357322"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Análisis y desglose</a:t>
            </a:r>
            <a:endParaRPr lang="es-ES" sz="1200" dirty="0"/>
          </a:p>
        </p:txBody>
      </p:sp>
      <p:sp>
        <p:nvSpPr>
          <p:cNvPr id="17" name="16 Rectángulo redondeado"/>
          <p:cNvSpPr/>
          <p:nvPr/>
        </p:nvSpPr>
        <p:spPr>
          <a:xfrm>
            <a:off x="2000232" y="4429132"/>
            <a:ext cx="1428760"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Cotización del proyecto</a:t>
            </a:r>
            <a:endParaRPr lang="es-ES" sz="1200" dirty="0"/>
          </a:p>
        </p:txBody>
      </p:sp>
      <p:sp>
        <p:nvSpPr>
          <p:cNvPr id="18" name="17 Rectángulo redondeado"/>
          <p:cNvSpPr/>
          <p:nvPr/>
        </p:nvSpPr>
        <p:spPr>
          <a:xfrm>
            <a:off x="2000232" y="5214950"/>
            <a:ext cx="1428760"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informa al cliente del coste</a:t>
            </a:r>
            <a:endParaRPr lang="es-ES" sz="1200" dirty="0"/>
          </a:p>
        </p:txBody>
      </p:sp>
      <p:sp>
        <p:nvSpPr>
          <p:cNvPr id="19" name="18 Rectángulo redondeado"/>
          <p:cNvSpPr/>
          <p:nvPr/>
        </p:nvSpPr>
        <p:spPr>
          <a:xfrm>
            <a:off x="5786446" y="5286388"/>
            <a:ext cx="1714512" cy="5715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El trabajo se reparte a los equipos de trabajo</a:t>
            </a:r>
            <a:endParaRPr lang="es-ES" sz="1200" dirty="0"/>
          </a:p>
        </p:txBody>
      </p:sp>
      <p:sp>
        <p:nvSpPr>
          <p:cNvPr id="20" name="19 Rectángulo redondeado"/>
          <p:cNvSpPr/>
          <p:nvPr/>
        </p:nvSpPr>
        <p:spPr>
          <a:xfrm>
            <a:off x="4071934" y="5929330"/>
            <a:ext cx="1500198" cy="5715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distribuyen las tareas por departamentos</a:t>
            </a:r>
            <a:endParaRPr lang="es-ES" sz="1200" dirty="0"/>
          </a:p>
        </p:txBody>
      </p:sp>
      <p:sp>
        <p:nvSpPr>
          <p:cNvPr id="21" name="20 Rectángulo redondeado"/>
          <p:cNvSpPr/>
          <p:nvPr/>
        </p:nvSpPr>
        <p:spPr>
          <a:xfrm>
            <a:off x="3857620" y="4357694"/>
            <a:ext cx="1714512"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le da al proyecto un diseño</a:t>
            </a:r>
            <a:endParaRPr lang="es-ES" sz="1200" dirty="0"/>
          </a:p>
        </p:txBody>
      </p:sp>
      <p:sp>
        <p:nvSpPr>
          <p:cNvPr id="22" name="21 Rectángulo redondeado"/>
          <p:cNvSpPr/>
          <p:nvPr/>
        </p:nvSpPr>
        <p:spPr>
          <a:xfrm>
            <a:off x="7643802" y="4286256"/>
            <a:ext cx="1500198" cy="64294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toman las fotografías (solo si es necesario)</a:t>
            </a:r>
            <a:endParaRPr lang="es-ES" sz="1200" dirty="0"/>
          </a:p>
        </p:txBody>
      </p:sp>
      <p:sp>
        <p:nvSpPr>
          <p:cNvPr id="23" name="22 Rectángulo redondeado"/>
          <p:cNvSpPr/>
          <p:nvPr/>
        </p:nvSpPr>
        <p:spPr>
          <a:xfrm>
            <a:off x="5786446" y="4286256"/>
            <a:ext cx="1714512" cy="57150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decide que ilustración tendrá el proyecto</a:t>
            </a:r>
            <a:endParaRPr lang="es-ES" sz="1200" dirty="0"/>
          </a:p>
        </p:txBody>
      </p:sp>
      <p:sp>
        <p:nvSpPr>
          <p:cNvPr id="24" name="23 Rectángulo redondeado"/>
          <p:cNvSpPr/>
          <p:nvPr/>
        </p:nvSpPr>
        <p:spPr>
          <a:xfrm>
            <a:off x="5929322" y="3500438"/>
            <a:ext cx="1428760"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compactan todas las partes</a:t>
            </a:r>
            <a:endParaRPr lang="es-ES" sz="1200" dirty="0"/>
          </a:p>
        </p:txBody>
      </p:sp>
      <p:sp>
        <p:nvSpPr>
          <p:cNvPr id="25" name="24 Rectángulo redondeado"/>
          <p:cNvSpPr/>
          <p:nvPr/>
        </p:nvSpPr>
        <p:spPr>
          <a:xfrm>
            <a:off x="5786446" y="2714620"/>
            <a:ext cx="1643074"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muestra el prototipo al cliente</a:t>
            </a:r>
            <a:endParaRPr lang="es-ES" sz="1200" dirty="0"/>
          </a:p>
        </p:txBody>
      </p:sp>
      <p:sp>
        <p:nvSpPr>
          <p:cNvPr id="26" name="25 Rectángulo redondeado"/>
          <p:cNvSpPr/>
          <p:nvPr/>
        </p:nvSpPr>
        <p:spPr>
          <a:xfrm>
            <a:off x="5715008" y="2000240"/>
            <a:ext cx="1857388"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corrige lo indicado por el cliente</a:t>
            </a:r>
            <a:endParaRPr lang="es-ES" sz="1200" dirty="0"/>
          </a:p>
        </p:txBody>
      </p:sp>
      <p:sp>
        <p:nvSpPr>
          <p:cNvPr id="27" name="26 Rectángulo redondeado"/>
          <p:cNvSpPr/>
          <p:nvPr/>
        </p:nvSpPr>
        <p:spPr>
          <a:xfrm>
            <a:off x="7500958" y="1214422"/>
            <a:ext cx="1500198"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entrega el producto final</a:t>
            </a:r>
          </a:p>
        </p:txBody>
      </p:sp>
      <p:sp>
        <p:nvSpPr>
          <p:cNvPr id="28" name="27 Rectángulo redondeado"/>
          <p:cNvSpPr/>
          <p:nvPr/>
        </p:nvSpPr>
        <p:spPr>
          <a:xfrm>
            <a:off x="5643570" y="1214422"/>
            <a:ext cx="1571636" cy="50006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emite la factura de venta</a:t>
            </a:r>
            <a:endParaRPr lang="es-ES" sz="1200" dirty="0"/>
          </a:p>
        </p:txBody>
      </p:sp>
      <p:sp>
        <p:nvSpPr>
          <p:cNvPr id="29" name="28 Rectángulo redondeado"/>
          <p:cNvSpPr/>
          <p:nvPr/>
        </p:nvSpPr>
        <p:spPr>
          <a:xfrm>
            <a:off x="4000496" y="1285860"/>
            <a:ext cx="1000132" cy="42862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1200" dirty="0" smtClean="0"/>
              <a:t>Se cobra </a:t>
            </a:r>
            <a:endParaRPr lang="es-ES" sz="1200" dirty="0"/>
          </a:p>
        </p:txBody>
      </p:sp>
      <p:sp>
        <p:nvSpPr>
          <p:cNvPr id="30" name="29 Rectángulo"/>
          <p:cNvSpPr/>
          <p:nvPr/>
        </p:nvSpPr>
        <p:spPr>
          <a:xfrm>
            <a:off x="928662" y="2143116"/>
            <a:ext cx="857256" cy="42862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1200" dirty="0" smtClean="0"/>
              <a:t> No Acuerdo</a:t>
            </a:r>
            <a:endParaRPr lang="es-ES" sz="1200" dirty="0"/>
          </a:p>
        </p:txBody>
      </p:sp>
      <p:sp>
        <p:nvSpPr>
          <p:cNvPr id="31" name="30 Elipse"/>
          <p:cNvSpPr/>
          <p:nvPr/>
        </p:nvSpPr>
        <p:spPr>
          <a:xfrm>
            <a:off x="142844" y="2071678"/>
            <a:ext cx="571504" cy="50006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1200" dirty="0" smtClean="0"/>
              <a:t>Fin</a:t>
            </a:r>
            <a:endParaRPr lang="es-ES" sz="1200" dirty="0"/>
          </a:p>
        </p:txBody>
      </p:sp>
      <p:sp>
        <p:nvSpPr>
          <p:cNvPr id="32" name="31 Rectángulo"/>
          <p:cNvSpPr/>
          <p:nvPr/>
        </p:nvSpPr>
        <p:spPr>
          <a:xfrm>
            <a:off x="857224" y="5214950"/>
            <a:ext cx="1000132" cy="42862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1200" dirty="0" smtClean="0"/>
              <a:t> El cliente no acepta</a:t>
            </a:r>
            <a:endParaRPr lang="es-ES" sz="1200" dirty="0"/>
          </a:p>
        </p:txBody>
      </p:sp>
      <p:sp>
        <p:nvSpPr>
          <p:cNvPr id="33" name="32 Elipse"/>
          <p:cNvSpPr/>
          <p:nvPr/>
        </p:nvSpPr>
        <p:spPr>
          <a:xfrm>
            <a:off x="142844" y="5143512"/>
            <a:ext cx="571504" cy="50006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1200" dirty="0" smtClean="0"/>
              <a:t>Fin</a:t>
            </a:r>
            <a:endParaRPr lang="es-ES" sz="1200" dirty="0"/>
          </a:p>
        </p:txBody>
      </p:sp>
      <p:cxnSp>
        <p:nvCxnSpPr>
          <p:cNvPr id="35" name="34 Conector recto de flecha"/>
          <p:cNvCxnSpPr>
            <a:stCxn id="8" idx="2"/>
            <a:endCxn id="14" idx="0"/>
          </p:cNvCxnSpPr>
          <p:nvPr/>
        </p:nvCxnSpPr>
        <p:spPr>
          <a:xfrm rot="16200000" flipH="1">
            <a:off x="1803777" y="1232281"/>
            <a:ext cx="285752" cy="139304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37" name="36 Flecha abajo"/>
          <p:cNvSpPr/>
          <p:nvPr/>
        </p:nvSpPr>
        <p:spPr>
          <a:xfrm>
            <a:off x="2571736" y="2571744"/>
            <a:ext cx="142876" cy="285752"/>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8" name="37 Flecha abajo"/>
          <p:cNvSpPr/>
          <p:nvPr/>
        </p:nvSpPr>
        <p:spPr>
          <a:xfrm>
            <a:off x="2571736" y="3357562"/>
            <a:ext cx="142876" cy="285752"/>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9" name="38 Flecha abajo"/>
          <p:cNvSpPr/>
          <p:nvPr/>
        </p:nvSpPr>
        <p:spPr>
          <a:xfrm>
            <a:off x="2571736" y="4143380"/>
            <a:ext cx="142876" cy="285752"/>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40" name="39 Flecha abajo"/>
          <p:cNvSpPr/>
          <p:nvPr/>
        </p:nvSpPr>
        <p:spPr>
          <a:xfrm>
            <a:off x="2571736" y="4929198"/>
            <a:ext cx="142876" cy="285752"/>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cxnSp>
        <p:nvCxnSpPr>
          <p:cNvPr id="43" name="42 Conector recto de flecha"/>
          <p:cNvCxnSpPr>
            <a:stCxn id="18" idx="2"/>
            <a:endCxn id="20" idx="0"/>
          </p:cNvCxnSpPr>
          <p:nvPr/>
        </p:nvCxnSpPr>
        <p:spPr>
          <a:xfrm rot="16200000" flipH="1">
            <a:off x="3625446" y="4732743"/>
            <a:ext cx="285752" cy="2107421"/>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46" name="45 Conector recto de flecha"/>
          <p:cNvCxnSpPr>
            <a:stCxn id="20" idx="0"/>
            <a:endCxn id="19" idx="2"/>
          </p:cNvCxnSpPr>
          <p:nvPr/>
        </p:nvCxnSpPr>
        <p:spPr>
          <a:xfrm rot="5400000" flipH="1" flipV="1">
            <a:off x="5697148" y="4982777"/>
            <a:ext cx="71438" cy="182166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47" name="46 Flecha izquierda"/>
          <p:cNvSpPr/>
          <p:nvPr/>
        </p:nvSpPr>
        <p:spPr>
          <a:xfrm>
            <a:off x="1714480" y="2285992"/>
            <a:ext cx="285752" cy="142876"/>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
        <p:nvSpPr>
          <p:cNvPr id="48" name="47 Flecha izquierda"/>
          <p:cNvSpPr/>
          <p:nvPr/>
        </p:nvSpPr>
        <p:spPr>
          <a:xfrm>
            <a:off x="642910" y="2285992"/>
            <a:ext cx="285752" cy="142876"/>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
        <p:nvSpPr>
          <p:cNvPr id="49" name="48 Flecha izquierda"/>
          <p:cNvSpPr/>
          <p:nvPr/>
        </p:nvSpPr>
        <p:spPr>
          <a:xfrm>
            <a:off x="642910" y="5357826"/>
            <a:ext cx="285752" cy="142876"/>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
        <p:nvSpPr>
          <p:cNvPr id="50" name="49 Flecha izquierda"/>
          <p:cNvSpPr/>
          <p:nvPr/>
        </p:nvSpPr>
        <p:spPr>
          <a:xfrm>
            <a:off x="1785918" y="5357826"/>
            <a:ext cx="285752" cy="142876"/>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cxnSp>
        <p:nvCxnSpPr>
          <p:cNvPr id="52" name="51 Conector recto de flecha"/>
          <p:cNvCxnSpPr>
            <a:stCxn id="19" idx="0"/>
            <a:endCxn id="22" idx="2"/>
          </p:cNvCxnSpPr>
          <p:nvPr/>
        </p:nvCxnSpPr>
        <p:spPr>
          <a:xfrm rot="5400000" flipH="1" flipV="1">
            <a:off x="7340206" y="4232694"/>
            <a:ext cx="357190" cy="175019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54" name="53 Conector recto de flecha"/>
          <p:cNvCxnSpPr>
            <a:stCxn id="19" idx="0"/>
            <a:endCxn id="23" idx="2"/>
          </p:cNvCxnSpPr>
          <p:nvPr/>
        </p:nvCxnSpPr>
        <p:spPr>
          <a:xfrm rot="5400000" flipH="1" flipV="1">
            <a:off x="6429388" y="5072074"/>
            <a:ext cx="428628"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56" name="55 Conector recto de flecha"/>
          <p:cNvCxnSpPr>
            <a:stCxn id="19" idx="0"/>
            <a:endCxn id="21" idx="2"/>
          </p:cNvCxnSpPr>
          <p:nvPr/>
        </p:nvCxnSpPr>
        <p:spPr>
          <a:xfrm rot="16200000" flipV="1">
            <a:off x="5429256" y="4071942"/>
            <a:ext cx="500066" cy="192882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64" name="63 Conector recto de flecha"/>
          <p:cNvCxnSpPr>
            <a:stCxn id="21" idx="0"/>
            <a:endCxn id="24" idx="2"/>
          </p:cNvCxnSpPr>
          <p:nvPr/>
        </p:nvCxnSpPr>
        <p:spPr>
          <a:xfrm rot="5400000" flipH="1" flipV="1">
            <a:off x="5464975" y="3178967"/>
            <a:ext cx="428628" cy="192882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66" name="65 Conector recto de flecha"/>
          <p:cNvCxnSpPr>
            <a:stCxn id="23" idx="0"/>
            <a:endCxn id="24" idx="2"/>
          </p:cNvCxnSpPr>
          <p:nvPr/>
        </p:nvCxnSpPr>
        <p:spPr>
          <a:xfrm rot="5400000" flipH="1" flipV="1">
            <a:off x="6465107" y="4107661"/>
            <a:ext cx="357190" cy="158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68" name="67 Conector recto de flecha"/>
          <p:cNvCxnSpPr>
            <a:stCxn id="22" idx="0"/>
            <a:endCxn id="24" idx="2"/>
          </p:cNvCxnSpPr>
          <p:nvPr/>
        </p:nvCxnSpPr>
        <p:spPr>
          <a:xfrm rot="16200000" flipV="1">
            <a:off x="7340207" y="3232561"/>
            <a:ext cx="357190" cy="175019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69" name="68 Flecha arriba"/>
          <p:cNvSpPr/>
          <p:nvPr/>
        </p:nvSpPr>
        <p:spPr>
          <a:xfrm>
            <a:off x="6572264" y="3143248"/>
            <a:ext cx="117157" cy="357190"/>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70" name="69 Flecha arriba"/>
          <p:cNvSpPr/>
          <p:nvPr/>
        </p:nvSpPr>
        <p:spPr>
          <a:xfrm>
            <a:off x="6572264" y="2428868"/>
            <a:ext cx="117157" cy="285752"/>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cxnSp>
        <p:nvCxnSpPr>
          <p:cNvPr id="73" name="72 Conector recto de flecha"/>
          <p:cNvCxnSpPr>
            <a:stCxn id="26" idx="0"/>
            <a:endCxn id="27" idx="2"/>
          </p:cNvCxnSpPr>
          <p:nvPr/>
        </p:nvCxnSpPr>
        <p:spPr>
          <a:xfrm rot="5400000" flipH="1" flipV="1">
            <a:off x="7304503" y="1053687"/>
            <a:ext cx="285752" cy="160735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74" name="73 Flecha izquierda"/>
          <p:cNvSpPr/>
          <p:nvPr/>
        </p:nvSpPr>
        <p:spPr>
          <a:xfrm>
            <a:off x="7215206" y="1428736"/>
            <a:ext cx="285752" cy="142876"/>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76" name="75 Flecha izquierda"/>
          <p:cNvSpPr/>
          <p:nvPr/>
        </p:nvSpPr>
        <p:spPr>
          <a:xfrm>
            <a:off x="5000628" y="1428736"/>
            <a:ext cx="642942" cy="142876"/>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pic>
        <p:nvPicPr>
          <p:cNvPr id="1026" name="Picture 2" descr="C:\Users\Enrique\Desktop\cliente1.jpg"/>
          <p:cNvPicPr>
            <a:picLocks noChangeAspect="1" noChangeArrowheads="1"/>
          </p:cNvPicPr>
          <p:nvPr/>
        </p:nvPicPr>
        <p:blipFill>
          <a:blip r:embed="rId3"/>
          <a:srcRect/>
          <a:stretch>
            <a:fillRect/>
          </a:stretch>
        </p:blipFill>
        <p:spPr bwMode="auto">
          <a:xfrm>
            <a:off x="3286116" y="1571612"/>
            <a:ext cx="2652924" cy="2643206"/>
          </a:xfrm>
          <a:prstGeom prst="rect">
            <a:avLst/>
          </a:prstGeom>
          <a:ln>
            <a:noFill/>
          </a:ln>
          <a:effectLst>
            <a:softEdge rad="112500"/>
          </a:effectLst>
        </p:spPr>
      </p:pic>
      <p:pic>
        <p:nvPicPr>
          <p:cNvPr id="1027" name="Picture 3" descr="C:\Users\Enrique\Desktop\diseno_webflash_03.jpg"/>
          <p:cNvPicPr>
            <a:picLocks noChangeAspect="1" noChangeArrowheads="1"/>
          </p:cNvPicPr>
          <p:nvPr/>
        </p:nvPicPr>
        <p:blipFill>
          <a:blip r:embed="rId4"/>
          <a:srcRect/>
          <a:stretch>
            <a:fillRect/>
          </a:stretch>
        </p:blipFill>
        <p:spPr bwMode="auto">
          <a:xfrm>
            <a:off x="6929454" y="1428736"/>
            <a:ext cx="2399912" cy="2861683"/>
          </a:xfrm>
          <a:prstGeom prst="rect">
            <a:avLst/>
          </a:prstGeom>
          <a:ln>
            <a:noFill/>
          </a:ln>
          <a:effectLst>
            <a:softEdge rad="112500"/>
          </a:effectLst>
        </p:spPr>
      </p:pic>
      <p:pic>
        <p:nvPicPr>
          <p:cNvPr id="1028" name="Picture 4" descr="C:\Users\Enrique\Desktop\fotog.jpg"/>
          <p:cNvPicPr>
            <a:picLocks noChangeAspect="1" noChangeArrowheads="1"/>
          </p:cNvPicPr>
          <p:nvPr/>
        </p:nvPicPr>
        <p:blipFill>
          <a:blip r:embed="rId5"/>
          <a:srcRect/>
          <a:stretch>
            <a:fillRect/>
          </a:stretch>
        </p:blipFill>
        <p:spPr bwMode="auto">
          <a:xfrm>
            <a:off x="2786050" y="1857364"/>
            <a:ext cx="3071834" cy="2306239"/>
          </a:xfrm>
          <a:prstGeom prst="rect">
            <a:avLst/>
          </a:prstGeom>
          <a:ln>
            <a:noFill/>
          </a:ln>
          <a:effectLst>
            <a:softEdge rad="112500"/>
          </a:effectLst>
        </p:spPr>
      </p:pic>
      <p:pic>
        <p:nvPicPr>
          <p:cNvPr id="1029" name="Picture 5" descr="C:\Users\Enrique\Desktop\deudas.gif"/>
          <p:cNvPicPr>
            <a:picLocks noChangeAspect="1" noChangeArrowheads="1"/>
          </p:cNvPicPr>
          <p:nvPr/>
        </p:nvPicPr>
        <p:blipFill>
          <a:blip r:embed="rId6"/>
          <a:srcRect/>
          <a:stretch>
            <a:fillRect/>
          </a:stretch>
        </p:blipFill>
        <p:spPr bwMode="auto">
          <a:xfrm>
            <a:off x="2857488" y="714356"/>
            <a:ext cx="2483004" cy="1558909"/>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10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1000"/>
                                        <p:tgtEl>
                                          <p:spTgt spid="8">
                                            <p:txEl>
                                              <p:pRg st="0" end="0"/>
                                            </p:txEl>
                                          </p:spTgt>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4">
                                            <p:bg/>
                                          </p:spTgt>
                                        </p:tgtEl>
                                        <p:attrNameLst>
                                          <p:attrName>style.visibility</p:attrName>
                                        </p:attrNameLst>
                                      </p:cBhvr>
                                      <p:to>
                                        <p:strVal val="visible"/>
                                      </p:to>
                                    </p:set>
                                    <p:animEffect transition="in" filter="fade">
                                      <p:cBhvr>
                                        <p:cTn id="18" dur="1000"/>
                                        <p:tgtEl>
                                          <p:spTgt spid="14">
                                            <p:bg/>
                                          </p:spTgt>
                                        </p:tgtEl>
                                      </p:cBhvr>
                                    </p:animEffect>
                                  </p:childTnLst>
                                </p:cTn>
                              </p:par>
                            </p:childTnLst>
                          </p:cTn>
                        </p:par>
                        <p:par>
                          <p:cTn id="19" fill="hold">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1000"/>
                                        <p:tgtEl>
                                          <p:spTgt spid="14">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3000"/>
                                        <p:tgtEl>
                                          <p:spTgt spid="1026"/>
                                        </p:tgtEl>
                                      </p:cBhvr>
                                    </p:animEffect>
                                  </p:childTnLst>
                                </p:cTn>
                              </p:par>
                            </p:childTnLst>
                          </p:cTn>
                        </p:par>
                        <p:par>
                          <p:cTn id="26" fill="hold">
                            <p:stCondLst>
                              <p:cond delay="6000"/>
                            </p:stCondLst>
                            <p:childTnLst>
                              <p:par>
                                <p:cTn id="27" presetID="10"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2000"/>
                                        <p:tgtEl>
                                          <p:spTgt spid="47"/>
                                        </p:tgtEl>
                                      </p:cBhvr>
                                    </p:animEffect>
                                  </p:childTnLst>
                                </p:cTn>
                              </p:par>
                              <p:par>
                                <p:cTn id="30" presetID="7" presetClass="exit" presetSubtype="4" fill="hold" nodeType="withEffect">
                                  <p:stCondLst>
                                    <p:cond delay="0"/>
                                  </p:stCondLst>
                                  <p:childTnLst>
                                    <p:anim calcmode="lin" valueType="num">
                                      <p:cBhvr additive="base">
                                        <p:cTn id="31" dur="3000"/>
                                        <p:tgtEl>
                                          <p:spTgt spid="1026"/>
                                        </p:tgtEl>
                                        <p:attrNameLst>
                                          <p:attrName>ppt_x</p:attrName>
                                        </p:attrNameLst>
                                      </p:cBhvr>
                                      <p:tavLst>
                                        <p:tav tm="0">
                                          <p:val>
                                            <p:strVal val="ppt_x"/>
                                          </p:val>
                                        </p:tav>
                                        <p:tav tm="100000">
                                          <p:val>
                                            <p:strVal val="ppt_x"/>
                                          </p:val>
                                        </p:tav>
                                      </p:tavLst>
                                    </p:anim>
                                    <p:anim calcmode="lin" valueType="num">
                                      <p:cBhvr additive="base">
                                        <p:cTn id="32" dur="3000"/>
                                        <p:tgtEl>
                                          <p:spTgt spid="1026"/>
                                        </p:tgtEl>
                                        <p:attrNameLst>
                                          <p:attrName>ppt_y</p:attrName>
                                        </p:attrNameLst>
                                      </p:cBhvr>
                                      <p:tavLst>
                                        <p:tav tm="0">
                                          <p:val>
                                            <p:strVal val="ppt_y"/>
                                          </p:val>
                                        </p:tav>
                                        <p:tav tm="100000">
                                          <p:val>
                                            <p:strVal val="1+ppt_h/2"/>
                                          </p:val>
                                        </p:tav>
                                      </p:tavLst>
                                    </p:anim>
                                    <p:set>
                                      <p:cBhvr>
                                        <p:cTn id="33" dur="1" fill="hold">
                                          <p:stCondLst>
                                            <p:cond delay="2999"/>
                                          </p:stCondLst>
                                        </p:cTn>
                                        <p:tgtEl>
                                          <p:spTgt spid="1026"/>
                                        </p:tgtEl>
                                        <p:attrNameLst>
                                          <p:attrName>style.visibility</p:attrName>
                                        </p:attrNameLst>
                                      </p:cBhvr>
                                      <p:to>
                                        <p:strVal val="hidden"/>
                                      </p:to>
                                    </p:set>
                                  </p:childTnLst>
                                </p:cTn>
                              </p:par>
                              <p:par>
                                <p:cTn id="34" presetID="10" presetClass="entr" presetSubtype="0" fill="hold" grpId="0" nodeType="withEffect">
                                  <p:stCondLst>
                                    <p:cond delay="0"/>
                                  </p:stCondLst>
                                  <p:childTnLst>
                                    <p:set>
                                      <p:cBhvr>
                                        <p:cTn id="35" dur="1" fill="hold">
                                          <p:stCondLst>
                                            <p:cond delay="0"/>
                                          </p:stCondLst>
                                        </p:cTn>
                                        <p:tgtEl>
                                          <p:spTgt spid="30">
                                            <p:bg/>
                                          </p:spTgt>
                                        </p:tgtEl>
                                        <p:attrNameLst>
                                          <p:attrName>style.visibility</p:attrName>
                                        </p:attrNameLst>
                                      </p:cBhvr>
                                      <p:to>
                                        <p:strVal val="visible"/>
                                      </p:to>
                                    </p:set>
                                    <p:animEffect transition="in" filter="fade">
                                      <p:cBhvr>
                                        <p:cTn id="36" dur="2000"/>
                                        <p:tgtEl>
                                          <p:spTgt spid="30">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0">
                                            <p:txEl>
                                              <p:pRg st="0" end="0"/>
                                            </p:txEl>
                                          </p:spTgt>
                                        </p:tgtEl>
                                        <p:attrNameLst>
                                          <p:attrName>style.visibility</p:attrName>
                                        </p:attrNameLst>
                                      </p:cBhvr>
                                      <p:to>
                                        <p:strVal val="visible"/>
                                      </p:to>
                                    </p:set>
                                    <p:animEffect transition="in" filter="fade">
                                      <p:cBhvr>
                                        <p:cTn id="39" dur="2000"/>
                                        <p:tgtEl>
                                          <p:spTgt spid="30">
                                            <p:txEl>
                                              <p:pRg st="0" end="0"/>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31">
                                            <p:bg/>
                                          </p:spTgt>
                                        </p:tgtEl>
                                        <p:attrNameLst>
                                          <p:attrName>style.visibility</p:attrName>
                                        </p:attrNameLst>
                                      </p:cBhvr>
                                      <p:to>
                                        <p:strVal val="visible"/>
                                      </p:to>
                                    </p:set>
                                    <p:animEffect transition="in" filter="fade">
                                      <p:cBhvr>
                                        <p:cTn id="47" dur="1000"/>
                                        <p:tgtEl>
                                          <p:spTgt spid="31">
                                            <p:bg/>
                                          </p:spTgt>
                                        </p:tgtEl>
                                      </p:cBhvr>
                                    </p:animEffect>
                                  </p:childTnLst>
                                </p:cTn>
                              </p:par>
                            </p:childTnLst>
                          </p:cTn>
                        </p:par>
                        <p:par>
                          <p:cTn id="48" fill="hold">
                            <p:stCondLst>
                              <p:cond delay="11000"/>
                            </p:stCondLst>
                            <p:childTnLst>
                              <p:par>
                                <p:cTn id="49" presetID="10" presetClass="entr" presetSubtype="0" fill="hold" grpId="0" nodeType="afterEffect">
                                  <p:stCondLst>
                                    <p:cond delay="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fade">
                                      <p:cBhvr>
                                        <p:cTn id="51" dur="1000"/>
                                        <p:tgtEl>
                                          <p:spTgt spid="31">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childTnLst>
                                </p:cTn>
                              </p:par>
                            </p:childTnLst>
                          </p:cTn>
                        </p:par>
                        <p:par>
                          <p:cTn id="55" fill="hold">
                            <p:stCondLst>
                              <p:cond delay="12000"/>
                            </p:stCondLst>
                            <p:childTnLst>
                              <p:par>
                                <p:cTn id="56" presetID="10" presetClass="entr" presetSubtype="0" fill="hold" grpId="0" nodeType="afterEffect">
                                  <p:stCondLst>
                                    <p:cond delay="0"/>
                                  </p:stCondLst>
                                  <p:childTnLst>
                                    <p:set>
                                      <p:cBhvr>
                                        <p:cTn id="57" dur="1" fill="hold">
                                          <p:stCondLst>
                                            <p:cond delay="0"/>
                                          </p:stCondLst>
                                        </p:cTn>
                                        <p:tgtEl>
                                          <p:spTgt spid="15">
                                            <p:bg/>
                                          </p:spTgt>
                                        </p:tgtEl>
                                        <p:attrNameLst>
                                          <p:attrName>style.visibility</p:attrName>
                                        </p:attrNameLst>
                                      </p:cBhvr>
                                      <p:to>
                                        <p:strVal val="visible"/>
                                      </p:to>
                                    </p:set>
                                    <p:animEffect transition="in" filter="fade">
                                      <p:cBhvr>
                                        <p:cTn id="58" dur="1000"/>
                                        <p:tgtEl>
                                          <p:spTgt spid="15">
                                            <p:bg/>
                                          </p:spTgt>
                                        </p:tgtEl>
                                      </p:cBhvr>
                                    </p:animEffect>
                                  </p:childTnLst>
                                </p:cTn>
                              </p:par>
                            </p:childTnLst>
                          </p:cTn>
                        </p:par>
                        <p:par>
                          <p:cTn id="59" fill="hold">
                            <p:stCondLst>
                              <p:cond delay="13000"/>
                            </p:stCondLst>
                            <p:childTnLst>
                              <p:par>
                                <p:cTn id="60" presetID="10" presetClass="entr" presetSubtype="0" fill="hold" grpId="0" nodeType="afterEffect">
                                  <p:stCondLst>
                                    <p:cond delay="0"/>
                                  </p:stCondLst>
                                  <p:childTnLst>
                                    <p:set>
                                      <p:cBhvr>
                                        <p:cTn id="61" dur="1" fill="hold">
                                          <p:stCondLst>
                                            <p:cond delay="0"/>
                                          </p:stCondLst>
                                        </p:cTn>
                                        <p:tgtEl>
                                          <p:spTgt spid="15">
                                            <p:txEl>
                                              <p:pRg st="0" end="0"/>
                                            </p:txEl>
                                          </p:spTgt>
                                        </p:tgtEl>
                                        <p:attrNameLst>
                                          <p:attrName>style.visibility</p:attrName>
                                        </p:attrNameLst>
                                      </p:cBhvr>
                                      <p:to>
                                        <p:strVal val="visible"/>
                                      </p:to>
                                    </p:set>
                                    <p:animEffect transition="in" filter="fade">
                                      <p:cBhvr>
                                        <p:cTn id="62" dur="1000"/>
                                        <p:tgtEl>
                                          <p:spTgt spid="15">
                                            <p:txEl>
                                              <p:pRg st="0" end="0"/>
                                            </p:txEl>
                                          </p:spTgt>
                                        </p:tgtEl>
                                      </p:cBhvr>
                                    </p:animEffect>
                                  </p:childTnLst>
                                </p:cTn>
                              </p:par>
                            </p:childTnLst>
                          </p:cTn>
                        </p:par>
                        <p:par>
                          <p:cTn id="63" fill="hold">
                            <p:stCondLst>
                              <p:cond delay="14000"/>
                            </p:stCondLst>
                            <p:childTnLst>
                              <p:par>
                                <p:cTn id="64" presetID="10" presetClass="entr" presetSubtype="0"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1000"/>
                                        <p:tgtEl>
                                          <p:spTgt spid="38"/>
                                        </p:tgtEl>
                                      </p:cBhvr>
                                    </p:animEffect>
                                  </p:childTnLst>
                                </p:cTn>
                              </p:par>
                            </p:childTnLst>
                          </p:cTn>
                        </p:par>
                        <p:par>
                          <p:cTn id="67" fill="hold">
                            <p:stCondLst>
                              <p:cond delay="15000"/>
                            </p:stCondLst>
                            <p:childTnLst>
                              <p:par>
                                <p:cTn id="68" presetID="10" presetClass="entr" presetSubtype="0" fill="hold" grpId="0" nodeType="afterEffect">
                                  <p:stCondLst>
                                    <p:cond delay="0"/>
                                  </p:stCondLst>
                                  <p:childTnLst>
                                    <p:set>
                                      <p:cBhvr>
                                        <p:cTn id="69" dur="1" fill="hold">
                                          <p:stCondLst>
                                            <p:cond delay="0"/>
                                          </p:stCondLst>
                                        </p:cTn>
                                        <p:tgtEl>
                                          <p:spTgt spid="16">
                                            <p:bg/>
                                          </p:spTgt>
                                        </p:tgtEl>
                                        <p:attrNameLst>
                                          <p:attrName>style.visibility</p:attrName>
                                        </p:attrNameLst>
                                      </p:cBhvr>
                                      <p:to>
                                        <p:strVal val="visible"/>
                                      </p:to>
                                    </p:set>
                                    <p:animEffect transition="in" filter="fade">
                                      <p:cBhvr>
                                        <p:cTn id="70" dur="1000"/>
                                        <p:tgtEl>
                                          <p:spTgt spid="16">
                                            <p:bg/>
                                          </p:spTgt>
                                        </p:tgtEl>
                                      </p:cBhvr>
                                    </p:animEffect>
                                  </p:childTnLst>
                                </p:cTn>
                              </p:par>
                            </p:childTnLst>
                          </p:cTn>
                        </p:par>
                        <p:par>
                          <p:cTn id="71" fill="hold">
                            <p:stCondLst>
                              <p:cond delay="16000"/>
                            </p:stCondLst>
                            <p:childTnLst>
                              <p:par>
                                <p:cTn id="72" presetID="10" presetClass="entr" presetSubtype="0" fill="hold" grpId="0" nodeType="after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1000"/>
                                        <p:tgtEl>
                                          <p:spTgt spid="16">
                                            <p:txEl>
                                              <p:pRg st="0" end="0"/>
                                            </p:txEl>
                                          </p:spTgt>
                                        </p:tgtEl>
                                      </p:cBhvr>
                                    </p:animEffect>
                                  </p:childTnLst>
                                </p:cTn>
                              </p:par>
                            </p:childTnLst>
                          </p:cTn>
                        </p:par>
                        <p:par>
                          <p:cTn id="75" fill="hold">
                            <p:stCondLst>
                              <p:cond delay="17000"/>
                            </p:stCondLst>
                            <p:childTnLst>
                              <p:par>
                                <p:cTn id="76" presetID="10" presetClass="entr" presetSubtype="0"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childTnLst>
                                </p:cTn>
                              </p:par>
                            </p:childTnLst>
                          </p:cTn>
                        </p:par>
                        <p:par>
                          <p:cTn id="79" fill="hold">
                            <p:stCondLst>
                              <p:cond delay="18000"/>
                            </p:stCondLst>
                            <p:childTnLst>
                              <p:par>
                                <p:cTn id="80" presetID="10" presetClass="entr" presetSubtype="0" fill="hold" grpId="0" nodeType="afterEffect">
                                  <p:stCondLst>
                                    <p:cond delay="0"/>
                                  </p:stCondLst>
                                  <p:childTnLst>
                                    <p:set>
                                      <p:cBhvr>
                                        <p:cTn id="81" dur="1" fill="hold">
                                          <p:stCondLst>
                                            <p:cond delay="0"/>
                                          </p:stCondLst>
                                        </p:cTn>
                                        <p:tgtEl>
                                          <p:spTgt spid="17">
                                            <p:bg/>
                                          </p:spTgt>
                                        </p:tgtEl>
                                        <p:attrNameLst>
                                          <p:attrName>style.visibility</p:attrName>
                                        </p:attrNameLst>
                                      </p:cBhvr>
                                      <p:to>
                                        <p:strVal val="visible"/>
                                      </p:to>
                                    </p:set>
                                    <p:animEffect transition="in" filter="fade">
                                      <p:cBhvr>
                                        <p:cTn id="82" dur="1000"/>
                                        <p:tgtEl>
                                          <p:spTgt spid="17">
                                            <p:bg/>
                                          </p:spTgt>
                                        </p:tgtEl>
                                      </p:cBhvr>
                                    </p:animEffect>
                                  </p:childTnLst>
                                </p:cTn>
                              </p:par>
                            </p:childTnLst>
                          </p:cTn>
                        </p:par>
                        <p:par>
                          <p:cTn id="83" fill="hold">
                            <p:stCondLst>
                              <p:cond delay="19000"/>
                            </p:stCondLst>
                            <p:childTnLst>
                              <p:par>
                                <p:cTn id="84" presetID="10" presetClass="entr" presetSubtype="0" fill="hold" grpId="0" nodeType="afterEffect">
                                  <p:stCondLst>
                                    <p:cond delay="0"/>
                                  </p:stCondLst>
                                  <p:childTnLst>
                                    <p:set>
                                      <p:cBhvr>
                                        <p:cTn id="85" dur="1" fill="hold">
                                          <p:stCondLst>
                                            <p:cond delay="0"/>
                                          </p:stCondLst>
                                        </p:cTn>
                                        <p:tgtEl>
                                          <p:spTgt spid="17">
                                            <p:txEl>
                                              <p:pRg st="0" end="0"/>
                                            </p:txEl>
                                          </p:spTgt>
                                        </p:tgtEl>
                                        <p:attrNameLst>
                                          <p:attrName>style.visibility</p:attrName>
                                        </p:attrNameLst>
                                      </p:cBhvr>
                                      <p:to>
                                        <p:strVal val="visible"/>
                                      </p:to>
                                    </p:set>
                                    <p:animEffect transition="in" filter="fade">
                                      <p:cBhvr>
                                        <p:cTn id="86" dur="1000"/>
                                        <p:tgtEl>
                                          <p:spTgt spid="17">
                                            <p:txEl>
                                              <p:pRg st="0" end="0"/>
                                            </p:txEl>
                                          </p:spTgt>
                                        </p:tgtEl>
                                      </p:cBhvr>
                                    </p:animEffect>
                                  </p:childTnLst>
                                </p:cTn>
                              </p:par>
                            </p:childTnLst>
                          </p:cTn>
                        </p:par>
                        <p:par>
                          <p:cTn id="87" fill="hold">
                            <p:stCondLst>
                              <p:cond delay="20000"/>
                            </p:stCondLst>
                            <p:childTnLst>
                              <p:par>
                                <p:cTn id="88" presetID="10" presetClass="entr" presetSubtype="0" fill="hold" grpId="0" nodeType="afterEffect">
                                  <p:stCondLst>
                                    <p:cond delay="0"/>
                                  </p:stCondLst>
                                  <p:childTnLst>
                                    <p:set>
                                      <p:cBhvr>
                                        <p:cTn id="89" dur="1" fill="hold">
                                          <p:stCondLst>
                                            <p:cond delay="0"/>
                                          </p:stCondLst>
                                        </p:cTn>
                                        <p:tgtEl>
                                          <p:spTgt spid="40"/>
                                        </p:tgtEl>
                                        <p:attrNameLst>
                                          <p:attrName>style.visibility</p:attrName>
                                        </p:attrNameLst>
                                      </p:cBhvr>
                                      <p:to>
                                        <p:strVal val="visible"/>
                                      </p:to>
                                    </p:set>
                                    <p:animEffect transition="in" filter="fade">
                                      <p:cBhvr>
                                        <p:cTn id="90" dur="1000"/>
                                        <p:tgtEl>
                                          <p:spTgt spid="40"/>
                                        </p:tgtEl>
                                      </p:cBhvr>
                                    </p:animEffect>
                                  </p:childTnLst>
                                </p:cTn>
                              </p:par>
                            </p:childTnLst>
                          </p:cTn>
                        </p:par>
                        <p:par>
                          <p:cTn id="91" fill="hold">
                            <p:stCondLst>
                              <p:cond delay="21000"/>
                            </p:stCondLst>
                            <p:childTnLst>
                              <p:par>
                                <p:cTn id="92" presetID="10" presetClass="entr" presetSubtype="0" fill="hold" grpId="0" nodeType="afterEffect">
                                  <p:stCondLst>
                                    <p:cond delay="0"/>
                                  </p:stCondLst>
                                  <p:childTnLst>
                                    <p:set>
                                      <p:cBhvr>
                                        <p:cTn id="93" dur="1" fill="hold">
                                          <p:stCondLst>
                                            <p:cond delay="0"/>
                                          </p:stCondLst>
                                        </p:cTn>
                                        <p:tgtEl>
                                          <p:spTgt spid="18">
                                            <p:bg/>
                                          </p:spTgt>
                                        </p:tgtEl>
                                        <p:attrNameLst>
                                          <p:attrName>style.visibility</p:attrName>
                                        </p:attrNameLst>
                                      </p:cBhvr>
                                      <p:to>
                                        <p:strVal val="visible"/>
                                      </p:to>
                                    </p:set>
                                    <p:animEffect transition="in" filter="fade">
                                      <p:cBhvr>
                                        <p:cTn id="94" dur="1000"/>
                                        <p:tgtEl>
                                          <p:spTgt spid="18">
                                            <p:bg/>
                                          </p:spTgt>
                                        </p:tgtEl>
                                      </p:cBhvr>
                                    </p:animEffect>
                                  </p:childTnLst>
                                </p:cTn>
                              </p:par>
                            </p:childTnLst>
                          </p:cTn>
                        </p:par>
                        <p:par>
                          <p:cTn id="95" fill="hold">
                            <p:stCondLst>
                              <p:cond delay="22000"/>
                            </p:stCondLst>
                            <p:childTnLst>
                              <p:par>
                                <p:cTn id="96" presetID="10" presetClass="entr" presetSubtype="0" fill="hold" grpId="0" nodeType="after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1000"/>
                                        <p:tgtEl>
                                          <p:spTgt spid="18">
                                            <p:txEl>
                                              <p:pRg st="0" end="0"/>
                                            </p:txEl>
                                          </p:spTgt>
                                        </p:tgtEl>
                                      </p:cBhvr>
                                    </p:animEffect>
                                  </p:childTnLst>
                                </p:cTn>
                              </p:par>
                            </p:childTnLst>
                          </p:cTn>
                        </p:par>
                        <p:par>
                          <p:cTn id="99" fill="hold">
                            <p:stCondLst>
                              <p:cond delay="23000"/>
                            </p:stCondLst>
                            <p:childTnLst>
                              <p:par>
                                <p:cTn id="100" presetID="10" presetClass="entr" presetSubtype="0" fill="hold" grpId="0"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1000"/>
                                        <p:tgtEl>
                                          <p:spTgt spid="50"/>
                                        </p:tgtEl>
                                      </p:cBhvr>
                                    </p:animEffect>
                                  </p:childTnLst>
                                </p:cTn>
                              </p:par>
                            </p:childTnLst>
                          </p:cTn>
                        </p:par>
                        <p:par>
                          <p:cTn id="103" fill="hold">
                            <p:stCondLst>
                              <p:cond delay="25000"/>
                            </p:stCondLst>
                            <p:childTnLst>
                              <p:par>
                                <p:cTn id="104" presetID="10" presetClass="entr" presetSubtype="0" fill="hold" grpId="0" nodeType="afterEffect">
                                  <p:stCondLst>
                                    <p:cond delay="0"/>
                                  </p:stCondLst>
                                  <p:childTnLst>
                                    <p:set>
                                      <p:cBhvr>
                                        <p:cTn id="105" dur="1" fill="hold">
                                          <p:stCondLst>
                                            <p:cond delay="0"/>
                                          </p:stCondLst>
                                        </p:cTn>
                                        <p:tgtEl>
                                          <p:spTgt spid="32">
                                            <p:bg/>
                                          </p:spTgt>
                                        </p:tgtEl>
                                        <p:attrNameLst>
                                          <p:attrName>style.visibility</p:attrName>
                                        </p:attrNameLst>
                                      </p:cBhvr>
                                      <p:to>
                                        <p:strVal val="visible"/>
                                      </p:to>
                                    </p:set>
                                    <p:animEffect transition="in" filter="fade">
                                      <p:cBhvr>
                                        <p:cTn id="106" dur="1000"/>
                                        <p:tgtEl>
                                          <p:spTgt spid="32">
                                            <p:bg/>
                                          </p:spTgt>
                                        </p:tgtEl>
                                      </p:cBhvr>
                                    </p:animEffect>
                                  </p:childTnLst>
                                </p:cTn>
                              </p:par>
                            </p:childTnLst>
                          </p:cTn>
                        </p:par>
                        <p:par>
                          <p:cTn id="107" fill="hold">
                            <p:stCondLst>
                              <p:cond delay="26000"/>
                            </p:stCondLst>
                            <p:childTnLst>
                              <p:par>
                                <p:cTn id="108" presetID="10" presetClass="entr" presetSubtype="0" fill="hold" grpId="0" nodeType="afterEffect">
                                  <p:stCondLst>
                                    <p:cond delay="0"/>
                                  </p:stCondLst>
                                  <p:childTnLst>
                                    <p:set>
                                      <p:cBhvr>
                                        <p:cTn id="109" dur="1" fill="hold">
                                          <p:stCondLst>
                                            <p:cond delay="0"/>
                                          </p:stCondLst>
                                        </p:cTn>
                                        <p:tgtEl>
                                          <p:spTgt spid="32">
                                            <p:txEl>
                                              <p:pRg st="0" end="0"/>
                                            </p:txEl>
                                          </p:spTgt>
                                        </p:tgtEl>
                                        <p:attrNameLst>
                                          <p:attrName>style.visibility</p:attrName>
                                        </p:attrNameLst>
                                      </p:cBhvr>
                                      <p:to>
                                        <p:strVal val="visible"/>
                                      </p:to>
                                    </p:set>
                                    <p:animEffect transition="in" filter="fade">
                                      <p:cBhvr>
                                        <p:cTn id="110" dur="1000"/>
                                        <p:tgtEl>
                                          <p:spTgt spid="32">
                                            <p:txEl>
                                              <p:pRg st="0" end="0"/>
                                            </p:txEl>
                                          </p:spTgt>
                                        </p:tgtEl>
                                      </p:cBhvr>
                                    </p:animEffect>
                                  </p:childTnLst>
                                </p:cTn>
                              </p:par>
                            </p:childTnLst>
                          </p:cTn>
                        </p:par>
                        <p:par>
                          <p:cTn id="111" fill="hold">
                            <p:stCondLst>
                              <p:cond delay="27000"/>
                            </p:stCondLst>
                            <p:childTnLst>
                              <p:par>
                                <p:cTn id="112" presetID="10" presetClass="entr" presetSubtype="0" fill="hold" grpId="0" nodeType="afterEffect">
                                  <p:stCondLst>
                                    <p:cond delay="0"/>
                                  </p:stCondLst>
                                  <p:childTnLst>
                                    <p:set>
                                      <p:cBhvr>
                                        <p:cTn id="113" dur="1" fill="hold">
                                          <p:stCondLst>
                                            <p:cond delay="0"/>
                                          </p:stCondLst>
                                        </p:cTn>
                                        <p:tgtEl>
                                          <p:spTgt spid="49"/>
                                        </p:tgtEl>
                                        <p:attrNameLst>
                                          <p:attrName>style.visibility</p:attrName>
                                        </p:attrNameLst>
                                      </p:cBhvr>
                                      <p:to>
                                        <p:strVal val="visible"/>
                                      </p:to>
                                    </p:set>
                                    <p:animEffect transition="in" filter="fade">
                                      <p:cBhvr>
                                        <p:cTn id="114" dur="1000"/>
                                        <p:tgtEl>
                                          <p:spTgt spid="49"/>
                                        </p:tgtEl>
                                      </p:cBhvr>
                                    </p:animEffect>
                                  </p:childTnLst>
                                </p:cTn>
                              </p:par>
                            </p:childTnLst>
                          </p:cTn>
                        </p:par>
                        <p:par>
                          <p:cTn id="115" fill="hold">
                            <p:stCondLst>
                              <p:cond delay="28000"/>
                            </p:stCondLst>
                            <p:childTnLst>
                              <p:par>
                                <p:cTn id="116" presetID="10" presetClass="entr" presetSubtype="0" fill="hold" grpId="0" nodeType="afterEffect">
                                  <p:stCondLst>
                                    <p:cond delay="0"/>
                                  </p:stCondLst>
                                  <p:childTnLst>
                                    <p:set>
                                      <p:cBhvr>
                                        <p:cTn id="117" dur="1" fill="hold">
                                          <p:stCondLst>
                                            <p:cond delay="0"/>
                                          </p:stCondLst>
                                        </p:cTn>
                                        <p:tgtEl>
                                          <p:spTgt spid="33">
                                            <p:bg/>
                                          </p:spTgt>
                                        </p:tgtEl>
                                        <p:attrNameLst>
                                          <p:attrName>style.visibility</p:attrName>
                                        </p:attrNameLst>
                                      </p:cBhvr>
                                      <p:to>
                                        <p:strVal val="visible"/>
                                      </p:to>
                                    </p:set>
                                    <p:animEffect transition="in" filter="fade">
                                      <p:cBhvr>
                                        <p:cTn id="118" dur="1000"/>
                                        <p:tgtEl>
                                          <p:spTgt spid="33">
                                            <p:bg/>
                                          </p:spTgt>
                                        </p:tgtEl>
                                      </p:cBhvr>
                                    </p:animEffect>
                                  </p:childTnLst>
                                </p:cTn>
                              </p:par>
                            </p:childTnLst>
                          </p:cTn>
                        </p:par>
                        <p:par>
                          <p:cTn id="119" fill="hold">
                            <p:stCondLst>
                              <p:cond delay="29000"/>
                            </p:stCondLst>
                            <p:childTnLst>
                              <p:par>
                                <p:cTn id="120" presetID="10" presetClass="entr" presetSubtype="0" fill="hold" grpId="0" nodeType="afterEffect">
                                  <p:stCondLst>
                                    <p:cond delay="0"/>
                                  </p:stCondLst>
                                  <p:childTnLst>
                                    <p:set>
                                      <p:cBhvr>
                                        <p:cTn id="121" dur="1" fill="hold">
                                          <p:stCondLst>
                                            <p:cond delay="0"/>
                                          </p:stCondLst>
                                        </p:cTn>
                                        <p:tgtEl>
                                          <p:spTgt spid="33">
                                            <p:txEl>
                                              <p:pRg st="0" end="0"/>
                                            </p:txEl>
                                          </p:spTgt>
                                        </p:tgtEl>
                                        <p:attrNameLst>
                                          <p:attrName>style.visibility</p:attrName>
                                        </p:attrNameLst>
                                      </p:cBhvr>
                                      <p:to>
                                        <p:strVal val="visible"/>
                                      </p:to>
                                    </p:set>
                                    <p:animEffect transition="in" filter="fade">
                                      <p:cBhvr>
                                        <p:cTn id="122" dur="1000"/>
                                        <p:tgtEl>
                                          <p:spTgt spid="33">
                                            <p:txEl>
                                              <p:pRg st="0" end="0"/>
                                            </p:txEl>
                                          </p:spTgt>
                                        </p:tgtEl>
                                      </p:cBhvr>
                                    </p:animEffect>
                                  </p:childTnLst>
                                </p:cTn>
                              </p:par>
                            </p:childTnLst>
                          </p:cTn>
                        </p:par>
                        <p:par>
                          <p:cTn id="123" fill="hold">
                            <p:stCondLst>
                              <p:cond delay="30000"/>
                            </p:stCondLst>
                            <p:childTnLst>
                              <p:par>
                                <p:cTn id="124" presetID="10" presetClass="entr" presetSubtype="0" fill="hold" nodeType="after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fade">
                                      <p:cBhvr>
                                        <p:cTn id="126" dur="1000"/>
                                        <p:tgtEl>
                                          <p:spTgt spid="43"/>
                                        </p:tgtEl>
                                      </p:cBhvr>
                                    </p:animEffect>
                                  </p:childTnLst>
                                </p:cTn>
                              </p:par>
                            </p:childTnLst>
                          </p:cTn>
                        </p:par>
                        <p:par>
                          <p:cTn id="127" fill="hold">
                            <p:stCondLst>
                              <p:cond delay="31000"/>
                            </p:stCondLst>
                            <p:childTnLst>
                              <p:par>
                                <p:cTn id="128" presetID="10" presetClass="entr" presetSubtype="0" fill="hold" grpId="0" nodeType="afterEffect">
                                  <p:stCondLst>
                                    <p:cond delay="0"/>
                                  </p:stCondLst>
                                  <p:childTnLst>
                                    <p:set>
                                      <p:cBhvr>
                                        <p:cTn id="129" dur="1" fill="hold">
                                          <p:stCondLst>
                                            <p:cond delay="0"/>
                                          </p:stCondLst>
                                        </p:cTn>
                                        <p:tgtEl>
                                          <p:spTgt spid="20">
                                            <p:bg/>
                                          </p:spTgt>
                                        </p:tgtEl>
                                        <p:attrNameLst>
                                          <p:attrName>style.visibility</p:attrName>
                                        </p:attrNameLst>
                                      </p:cBhvr>
                                      <p:to>
                                        <p:strVal val="visible"/>
                                      </p:to>
                                    </p:set>
                                    <p:animEffect transition="in" filter="fade">
                                      <p:cBhvr>
                                        <p:cTn id="130" dur="1000"/>
                                        <p:tgtEl>
                                          <p:spTgt spid="20">
                                            <p:bg/>
                                          </p:spTgt>
                                        </p:tgtEl>
                                      </p:cBhvr>
                                    </p:animEffect>
                                  </p:childTnLst>
                                </p:cTn>
                              </p:par>
                            </p:childTnLst>
                          </p:cTn>
                        </p:par>
                        <p:par>
                          <p:cTn id="131" fill="hold">
                            <p:stCondLst>
                              <p:cond delay="32000"/>
                            </p:stCondLst>
                            <p:childTnLst>
                              <p:par>
                                <p:cTn id="132" presetID="10" presetClass="entr" presetSubtype="0" fill="hold" grpId="0" nodeType="afterEffect">
                                  <p:stCondLst>
                                    <p:cond delay="0"/>
                                  </p:stCondLst>
                                  <p:childTnLst>
                                    <p:set>
                                      <p:cBhvr>
                                        <p:cTn id="133" dur="1" fill="hold">
                                          <p:stCondLst>
                                            <p:cond delay="0"/>
                                          </p:stCondLst>
                                        </p:cTn>
                                        <p:tgtEl>
                                          <p:spTgt spid="20">
                                            <p:txEl>
                                              <p:pRg st="0" end="0"/>
                                            </p:txEl>
                                          </p:spTgt>
                                        </p:tgtEl>
                                        <p:attrNameLst>
                                          <p:attrName>style.visibility</p:attrName>
                                        </p:attrNameLst>
                                      </p:cBhvr>
                                      <p:to>
                                        <p:strVal val="visible"/>
                                      </p:to>
                                    </p:set>
                                    <p:animEffect transition="in" filter="fade">
                                      <p:cBhvr>
                                        <p:cTn id="134" dur="1000"/>
                                        <p:tgtEl>
                                          <p:spTgt spid="20">
                                            <p:txEl>
                                              <p:pRg st="0" end="0"/>
                                            </p:txEl>
                                          </p:spTgt>
                                        </p:tgtEl>
                                      </p:cBhvr>
                                    </p:animEffect>
                                  </p:childTnLst>
                                </p:cTn>
                              </p:par>
                            </p:childTnLst>
                          </p:cTn>
                        </p:par>
                        <p:par>
                          <p:cTn id="135" fill="hold">
                            <p:stCondLst>
                              <p:cond delay="33000"/>
                            </p:stCondLst>
                            <p:childTnLst>
                              <p:par>
                                <p:cTn id="136" presetID="10" presetClass="entr" presetSubtype="0" fill="hold" nodeType="afterEffect">
                                  <p:stCondLst>
                                    <p:cond delay="0"/>
                                  </p:stCondLst>
                                  <p:childTnLst>
                                    <p:set>
                                      <p:cBhvr>
                                        <p:cTn id="137" dur="1" fill="hold">
                                          <p:stCondLst>
                                            <p:cond delay="0"/>
                                          </p:stCondLst>
                                        </p:cTn>
                                        <p:tgtEl>
                                          <p:spTgt spid="46"/>
                                        </p:tgtEl>
                                        <p:attrNameLst>
                                          <p:attrName>style.visibility</p:attrName>
                                        </p:attrNameLst>
                                      </p:cBhvr>
                                      <p:to>
                                        <p:strVal val="visible"/>
                                      </p:to>
                                    </p:set>
                                    <p:animEffect transition="in" filter="fade">
                                      <p:cBhvr>
                                        <p:cTn id="138" dur="1000"/>
                                        <p:tgtEl>
                                          <p:spTgt spid="46"/>
                                        </p:tgtEl>
                                      </p:cBhvr>
                                    </p:animEffect>
                                  </p:childTnLst>
                                </p:cTn>
                              </p:par>
                            </p:childTnLst>
                          </p:cTn>
                        </p:par>
                        <p:par>
                          <p:cTn id="139" fill="hold">
                            <p:stCondLst>
                              <p:cond delay="34000"/>
                            </p:stCondLst>
                            <p:childTnLst>
                              <p:par>
                                <p:cTn id="140" presetID="10" presetClass="entr" presetSubtype="0" fill="hold" grpId="0" nodeType="afterEffect">
                                  <p:stCondLst>
                                    <p:cond delay="0"/>
                                  </p:stCondLst>
                                  <p:childTnLst>
                                    <p:set>
                                      <p:cBhvr>
                                        <p:cTn id="141" dur="1" fill="hold">
                                          <p:stCondLst>
                                            <p:cond delay="0"/>
                                          </p:stCondLst>
                                        </p:cTn>
                                        <p:tgtEl>
                                          <p:spTgt spid="19">
                                            <p:bg/>
                                          </p:spTgt>
                                        </p:tgtEl>
                                        <p:attrNameLst>
                                          <p:attrName>style.visibility</p:attrName>
                                        </p:attrNameLst>
                                      </p:cBhvr>
                                      <p:to>
                                        <p:strVal val="visible"/>
                                      </p:to>
                                    </p:set>
                                    <p:animEffect transition="in" filter="fade">
                                      <p:cBhvr>
                                        <p:cTn id="142" dur="1000"/>
                                        <p:tgtEl>
                                          <p:spTgt spid="19">
                                            <p:bg/>
                                          </p:spTgt>
                                        </p:tgtEl>
                                      </p:cBhvr>
                                    </p:animEffect>
                                  </p:childTnLst>
                                </p:cTn>
                              </p:par>
                            </p:childTnLst>
                          </p:cTn>
                        </p:par>
                        <p:par>
                          <p:cTn id="143" fill="hold">
                            <p:stCondLst>
                              <p:cond delay="35000"/>
                            </p:stCondLst>
                            <p:childTnLst>
                              <p:par>
                                <p:cTn id="144" presetID="10" presetClass="entr" presetSubtype="0" fill="hold" grpId="0" nodeType="afterEffect">
                                  <p:stCondLst>
                                    <p:cond delay="0"/>
                                  </p:stCondLst>
                                  <p:childTnLst>
                                    <p:set>
                                      <p:cBhvr>
                                        <p:cTn id="145" dur="1" fill="hold">
                                          <p:stCondLst>
                                            <p:cond delay="0"/>
                                          </p:stCondLst>
                                        </p:cTn>
                                        <p:tgtEl>
                                          <p:spTgt spid="19">
                                            <p:txEl>
                                              <p:pRg st="0" end="0"/>
                                            </p:txEl>
                                          </p:spTgt>
                                        </p:tgtEl>
                                        <p:attrNameLst>
                                          <p:attrName>style.visibility</p:attrName>
                                        </p:attrNameLst>
                                      </p:cBhvr>
                                      <p:to>
                                        <p:strVal val="visible"/>
                                      </p:to>
                                    </p:set>
                                    <p:animEffect transition="in" filter="fade">
                                      <p:cBhvr>
                                        <p:cTn id="146" dur="1000"/>
                                        <p:tgtEl>
                                          <p:spTgt spid="19">
                                            <p:txEl>
                                              <p:pRg st="0" end="0"/>
                                            </p:txEl>
                                          </p:spTgt>
                                        </p:tgtEl>
                                      </p:cBhvr>
                                    </p:animEffect>
                                  </p:childTnLst>
                                </p:cTn>
                              </p:par>
                            </p:childTnLst>
                          </p:cTn>
                        </p:par>
                        <p:par>
                          <p:cTn id="147" fill="hold">
                            <p:stCondLst>
                              <p:cond delay="36000"/>
                            </p:stCondLst>
                            <p:childTnLst>
                              <p:par>
                                <p:cTn id="148" presetID="10" presetClass="entr" presetSubtype="0" fill="hold" nodeType="afterEffect">
                                  <p:stCondLst>
                                    <p:cond delay="0"/>
                                  </p:stCondLst>
                                  <p:childTnLst>
                                    <p:set>
                                      <p:cBhvr>
                                        <p:cTn id="149" dur="1" fill="hold">
                                          <p:stCondLst>
                                            <p:cond delay="0"/>
                                          </p:stCondLst>
                                        </p:cTn>
                                        <p:tgtEl>
                                          <p:spTgt spid="56"/>
                                        </p:tgtEl>
                                        <p:attrNameLst>
                                          <p:attrName>style.visibility</p:attrName>
                                        </p:attrNameLst>
                                      </p:cBhvr>
                                      <p:to>
                                        <p:strVal val="visible"/>
                                      </p:to>
                                    </p:set>
                                    <p:animEffect transition="in" filter="fade">
                                      <p:cBhvr>
                                        <p:cTn id="150" dur="1000"/>
                                        <p:tgtEl>
                                          <p:spTgt spid="56"/>
                                        </p:tgtEl>
                                      </p:cBhvr>
                                    </p:animEffect>
                                  </p:childTnLst>
                                </p:cTn>
                              </p:par>
                              <p:par>
                                <p:cTn id="151" presetID="10" presetClass="entr" presetSubtype="0" fill="hold" nodeType="withEffect">
                                  <p:stCondLst>
                                    <p:cond delay="0"/>
                                  </p:stCondLst>
                                  <p:childTnLst>
                                    <p:set>
                                      <p:cBhvr>
                                        <p:cTn id="152" dur="1" fill="hold">
                                          <p:stCondLst>
                                            <p:cond delay="0"/>
                                          </p:stCondLst>
                                        </p:cTn>
                                        <p:tgtEl>
                                          <p:spTgt spid="54"/>
                                        </p:tgtEl>
                                        <p:attrNameLst>
                                          <p:attrName>style.visibility</p:attrName>
                                        </p:attrNameLst>
                                      </p:cBhvr>
                                      <p:to>
                                        <p:strVal val="visible"/>
                                      </p:to>
                                    </p:set>
                                    <p:animEffect transition="in" filter="fade">
                                      <p:cBhvr>
                                        <p:cTn id="153" dur="1000"/>
                                        <p:tgtEl>
                                          <p:spTgt spid="54"/>
                                        </p:tgtEl>
                                      </p:cBhvr>
                                    </p:animEffect>
                                  </p:childTnLst>
                                </p:cTn>
                              </p:par>
                              <p:par>
                                <p:cTn id="154" presetID="10" presetClass="entr" presetSubtype="0" fill="hold" nodeType="withEffect">
                                  <p:stCondLst>
                                    <p:cond delay="0"/>
                                  </p:stCondLst>
                                  <p:childTnLst>
                                    <p:set>
                                      <p:cBhvr>
                                        <p:cTn id="155" dur="1" fill="hold">
                                          <p:stCondLst>
                                            <p:cond delay="0"/>
                                          </p:stCondLst>
                                        </p:cTn>
                                        <p:tgtEl>
                                          <p:spTgt spid="52"/>
                                        </p:tgtEl>
                                        <p:attrNameLst>
                                          <p:attrName>style.visibility</p:attrName>
                                        </p:attrNameLst>
                                      </p:cBhvr>
                                      <p:to>
                                        <p:strVal val="visible"/>
                                      </p:to>
                                    </p:set>
                                    <p:animEffect transition="in" filter="fade">
                                      <p:cBhvr>
                                        <p:cTn id="156" dur="1000"/>
                                        <p:tgtEl>
                                          <p:spTgt spid="52"/>
                                        </p:tgtEl>
                                      </p:cBhvr>
                                    </p:animEffect>
                                  </p:childTnLst>
                                </p:cTn>
                              </p:par>
                              <p:par>
                                <p:cTn id="157" presetID="4" presetClass="entr" presetSubtype="16" fill="hold" nodeType="withEffect">
                                  <p:stCondLst>
                                    <p:cond delay="0"/>
                                  </p:stCondLst>
                                  <p:childTnLst>
                                    <p:set>
                                      <p:cBhvr>
                                        <p:cTn id="158" dur="1" fill="hold">
                                          <p:stCondLst>
                                            <p:cond delay="0"/>
                                          </p:stCondLst>
                                        </p:cTn>
                                        <p:tgtEl>
                                          <p:spTgt spid="1028"/>
                                        </p:tgtEl>
                                        <p:attrNameLst>
                                          <p:attrName>style.visibility</p:attrName>
                                        </p:attrNameLst>
                                      </p:cBhvr>
                                      <p:to>
                                        <p:strVal val="visible"/>
                                      </p:to>
                                    </p:set>
                                    <p:animEffect transition="in" filter="box(in)">
                                      <p:cBhvr>
                                        <p:cTn id="159" dur="500"/>
                                        <p:tgtEl>
                                          <p:spTgt spid="1028"/>
                                        </p:tgtEl>
                                      </p:cBhvr>
                                    </p:animEffect>
                                  </p:childTnLst>
                                </p:cTn>
                              </p:par>
                              <p:par>
                                <p:cTn id="160" presetID="6" presetClass="entr" presetSubtype="16" fill="hold" nodeType="withEffect">
                                  <p:stCondLst>
                                    <p:cond delay="0"/>
                                  </p:stCondLst>
                                  <p:childTnLst>
                                    <p:set>
                                      <p:cBhvr>
                                        <p:cTn id="161" dur="1" fill="hold">
                                          <p:stCondLst>
                                            <p:cond delay="0"/>
                                          </p:stCondLst>
                                        </p:cTn>
                                        <p:tgtEl>
                                          <p:spTgt spid="1027"/>
                                        </p:tgtEl>
                                        <p:attrNameLst>
                                          <p:attrName>style.visibility</p:attrName>
                                        </p:attrNameLst>
                                      </p:cBhvr>
                                      <p:to>
                                        <p:strVal val="visible"/>
                                      </p:to>
                                    </p:set>
                                    <p:animEffect transition="in" filter="circle(in)">
                                      <p:cBhvr>
                                        <p:cTn id="162" dur="2000"/>
                                        <p:tgtEl>
                                          <p:spTgt spid="1027"/>
                                        </p:tgtEl>
                                      </p:cBhvr>
                                    </p:animEffect>
                                  </p:childTnLst>
                                </p:cTn>
                              </p:par>
                            </p:childTnLst>
                          </p:cTn>
                        </p:par>
                        <p:par>
                          <p:cTn id="163" fill="hold">
                            <p:stCondLst>
                              <p:cond delay="38000"/>
                            </p:stCondLst>
                            <p:childTnLst>
                              <p:par>
                                <p:cTn id="164" presetID="10" presetClass="entr" presetSubtype="0" fill="hold" grpId="0" nodeType="afterEffect">
                                  <p:stCondLst>
                                    <p:cond delay="0"/>
                                  </p:stCondLst>
                                  <p:childTnLst>
                                    <p:set>
                                      <p:cBhvr>
                                        <p:cTn id="165" dur="1" fill="hold">
                                          <p:stCondLst>
                                            <p:cond delay="0"/>
                                          </p:stCondLst>
                                        </p:cTn>
                                        <p:tgtEl>
                                          <p:spTgt spid="21">
                                            <p:bg/>
                                          </p:spTgt>
                                        </p:tgtEl>
                                        <p:attrNameLst>
                                          <p:attrName>style.visibility</p:attrName>
                                        </p:attrNameLst>
                                      </p:cBhvr>
                                      <p:to>
                                        <p:strVal val="visible"/>
                                      </p:to>
                                    </p:set>
                                    <p:animEffect transition="in" filter="fade">
                                      <p:cBhvr>
                                        <p:cTn id="166" dur="5000"/>
                                        <p:tgtEl>
                                          <p:spTgt spid="21">
                                            <p:bg/>
                                          </p:spTgt>
                                        </p:tgtEl>
                                      </p:cBhvr>
                                    </p:animEffect>
                                  </p:childTnLst>
                                </p:cTn>
                              </p:par>
                            </p:childTnLst>
                          </p:cTn>
                        </p:par>
                        <p:par>
                          <p:cTn id="167" fill="hold">
                            <p:stCondLst>
                              <p:cond delay="43000"/>
                            </p:stCondLst>
                            <p:childTnLst>
                              <p:par>
                                <p:cTn id="168" presetID="10" presetClass="entr" presetSubtype="0" fill="hold" grpId="0" nodeType="afterEffect">
                                  <p:stCondLst>
                                    <p:cond delay="0"/>
                                  </p:stCondLst>
                                  <p:childTnLst>
                                    <p:set>
                                      <p:cBhvr>
                                        <p:cTn id="169" dur="1" fill="hold">
                                          <p:stCondLst>
                                            <p:cond delay="0"/>
                                          </p:stCondLst>
                                        </p:cTn>
                                        <p:tgtEl>
                                          <p:spTgt spid="21">
                                            <p:txEl>
                                              <p:pRg st="0" end="0"/>
                                            </p:txEl>
                                          </p:spTgt>
                                        </p:tgtEl>
                                        <p:attrNameLst>
                                          <p:attrName>style.visibility</p:attrName>
                                        </p:attrNameLst>
                                      </p:cBhvr>
                                      <p:to>
                                        <p:strVal val="visible"/>
                                      </p:to>
                                    </p:set>
                                    <p:animEffect transition="in" filter="fade">
                                      <p:cBhvr>
                                        <p:cTn id="170" dur="5000"/>
                                        <p:tgtEl>
                                          <p:spTgt spid="21">
                                            <p:txEl>
                                              <p:pRg st="0" end="0"/>
                                            </p:txEl>
                                          </p:spTgt>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23">
                                            <p:bg/>
                                          </p:spTgt>
                                        </p:tgtEl>
                                        <p:attrNameLst>
                                          <p:attrName>style.visibility</p:attrName>
                                        </p:attrNameLst>
                                      </p:cBhvr>
                                      <p:to>
                                        <p:strVal val="visible"/>
                                      </p:to>
                                    </p:set>
                                    <p:animEffect transition="in" filter="fade">
                                      <p:cBhvr>
                                        <p:cTn id="173" dur="5000"/>
                                        <p:tgtEl>
                                          <p:spTgt spid="23">
                                            <p:bg/>
                                          </p:spTgt>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23">
                                            <p:txEl>
                                              <p:pRg st="0" end="0"/>
                                            </p:txEl>
                                          </p:spTgt>
                                        </p:tgtEl>
                                        <p:attrNameLst>
                                          <p:attrName>style.visibility</p:attrName>
                                        </p:attrNameLst>
                                      </p:cBhvr>
                                      <p:to>
                                        <p:strVal val="visible"/>
                                      </p:to>
                                    </p:set>
                                    <p:animEffect transition="in" filter="fade">
                                      <p:cBhvr>
                                        <p:cTn id="176" dur="5000"/>
                                        <p:tgtEl>
                                          <p:spTgt spid="23">
                                            <p:txEl>
                                              <p:pRg st="0" end="0"/>
                                            </p:txEl>
                                          </p:spTgt>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22">
                                            <p:bg/>
                                          </p:spTgt>
                                        </p:tgtEl>
                                        <p:attrNameLst>
                                          <p:attrName>style.visibility</p:attrName>
                                        </p:attrNameLst>
                                      </p:cBhvr>
                                      <p:to>
                                        <p:strVal val="visible"/>
                                      </p:to>
                                    </p:set>
                                    <p:animEffect transition="in" filter="fade">
                                      <p:cBhvr>
                                        <p:cTn id="179" dur="5000"/>
                                        <p:tgtEl>
                                          <p:spTgt spid="22">
                                            <p:bg/>
                                          </p:spTgt>
                                        </p:tgtEl>
                                      </p:cBhvr>
                                    </p:animEffect>
                                  </p:childTnLst>
                                </p:cTn>
                              </p:par>
                              <p:par>
                                <p:cTn id="180" presetID="10" presetClass="entr" presetSubtype="0" fill="hold" grpId="0" nodeType="withEffect">
                                  <p:stCondLst>
                                    <p:cond delay="0"/>
                                  </p:stCondLst>
                                  <p:childTnLst>
                                    <p:set>
                                      <p:cBhvr>
                                        <p:cTn id="181" dur="1" fill="hold">
                                          <p:stCondLst>
                                            <p:cond delay="0"/>
                                          </p:stCondLst>
                                        </p:cTn>
                                        <p:tgtEl>
                                          <p:spTgt spid="22">
                                            <p:txEl>
                                              <p:pRg st="0" end="0"/>
                                            </p:txEl>
                                          </p:spTgt>
                                        </p:tgtEl>
                                        <p:attrNameLst>
                                          <p:attrName>style.visibility</p:attrName>
                                        </p:attrNameLst>
                                      </p:cBhvr>
                                      <p:to>
                                        <p:strVal val="visible"/>
                                      </p:to>
                                    </p:set>
                                    <p:animEffect transition="in" filter="fade">
                                      <p:cBhvr>
                                        <p:cTn id="182" dur="5000"/>
                                        <p:tgtEl>
                                          <p:spTgt spid="22">
                                            <p:txEl>
                                              <p:pRg st="0" end="0"/>
                                            </p:txEl>
                                          </p:spTgt>
                                        </p:tgtEl>
                                      </p:cBhvr>
                                    </p:animEffect>
                                  </p:childTnLst>
                                </p:cTn>
                              </p:par>
                            </p:childTnLst>
                          </p:cTn>
                        </p:par>
                        <p:par>
                          <p:cTn id="183" fill="hold">
                            <p:stCondLst>
                              <p:cond delay="48000"/>
                            </p:stCondLst>
                            <p:childTnLst>
                              <p:par>
                                <p:cTn id="184" presetID="10" presetClass="entr" presetSubtype="0" fill="hold" nodeType="afterEffect">
                                  <p:stCondLst>
                                    <p:cond delay="0"/>
                                  </p:stCondLst>
                                  <p:childTnLst>
                                    <p:set>
                                      <p:cBhvr>
                                        <p:cTn id="185" dur="1" fill="hold">
                                          <p:stCondLst>
                                            <p:cond delay="0"/>
                                          </p:stCondLst>
                                        </p:cTn>
                                        <p:tgtEl>
                                          <p:spTgt spid="64"/>
                                        </p:tgtEl>
                                        <p:attrNameLst>
                                          <p:attrName>style.visibility</p:attrName>
                                        </p:attrNameLst>
                                      </p:cBhvr>
                                      <p:to>
                                        <p:strVal val="visible"/>
                                      </p:to>
                                    </p:set>
                                    <p:animEffect transition="in" filter="fade">
                                      <p:cBhvr>
                                        <p:cTn id="186" dur="1000"/>
                                        <p:tgtEl>
                                          <p:spTgt spid="64"/>
                                        </p:tgtEl>
                                      </p:cBhvr>
                                    </p:animEffect>
                                  </p:childTnLst>
                                </p:cTn>
                              </p:par>
                              <p:par>
                                <p:cTn id="187" presetID="10" presetClass="entr" presetSubtype="0" fill="hold" nodeType="withEffect">
                                  <p:stCondLst>
                                    <p:cond delay="0"/>
                                  </p:stCondLst>
                                  <p:childTnLst>
                                    <p:set>
                                      <p:cBhvr>
                                        <p:cTn id="188" dur="1" fill="hold">
                                          <p:stCondLst>
                                            <p:cond delay="0"/>
                                          </p:stCondLst>
                                        </p:cTn>
                                        <p:tgtEl>
                                          <p:spTgt spid="66"/>
                                        </p:tgtEl>
                                        <p:attrNameLst>
                                          <p:attrName>style.visibility</p:attrName>
                                        </p:attrNameLst>
                                      </p:cBhvr>
                                      <p:to>
                                        <p:strVal val="visible"/>
                                      </p:to>
                                    </p:set>
                                    <p:animEffect transition="in" filter="fade">
                                      <p:cBhvr>
                                        <p:cTn id="189" dur="1000"/>
                                        <p:tgtEl>
                                          <p:spTgt spid="66"/>
                                        </p:tgtEl>
                                      </p:cBhvr>
                                    </p:animEffect>
                                  </p:childTnLst>
                                </p:cTn>
                              </p:par>
                              <p:par>
                                <p:cTn id="190" presetID="10" presetClass="entr" presetSubtype="0" fill="hold" nodeType="withEffect">
                                  <p:stCondLst>
                                    <p:cond delay="0"/>
                                  </p:stCondLst>
                                  <p:childTnLst>
                                    <p:set>
                                      <p:cBhvr>
                                        <p:cTn id="191" dur="1" fill="hold">
                                          <p:stCondLst>
                                            <p:cond delay="0"/>
                                          </p:stCondLst>
                                        </p:cTn>
                                        <p:tgtEl>
                                          <p:spTgt spid="68"/>
                                        </p:tgtEl>
                                        <p:attrNameLst>
                                          <p:attrName>style.visibility</p:attrName>
                                        </p:attrNameLst>
                                      </p:cBhvr>
                                      <p:to>
                                        <p:strVal val="visible"/>
                                      </p:to>
                                    </p:set>
                                    <p:animEffect transition="in" filter="fade">
                                      <p:cBhvr>
                                        <p:cTn id="192" dur="1000"/>
                                        <p:tgtEl>
                                          <p:spTgt spid="68"/>
                                        </p:tgtEl>
                                      </p:cBhvr>
                                    </p:animEffect>
                                  </p:childTnLst>
                                </p:cTn>
                              </p:par>
                              <p:par>
                                <p:cTn id="193" presetID="21" presetClass="exit" presetSubtype="4" fill="hold" nodeType="withEffect">
                                  <p:stCondLst>
                                    <p:cond delay="0"/>
                                  </p:stCondLst>
                                  <p:childTnLst>
                                    <p:animEffect transition="out" filter="wheel(4)">
                                      <p:cBhvr>
                                        <p:cTn id="194" dur="5000"/>
                                        <p:tgtEl>
                                          <p:spTgt spid="1028"/>
                                        </p:tgtEl>
                                      </p:cBhvr>
                                    </p:animEffect>
                                    <p:set>
                                      <p:cBhvr>
                                        <p:cTn id="195" dur="1" fill="hold">
                                          <p:stCondLst>
                                            <p:cond delay="4999"/>
                                          </p:stCondLst>
                                        </p:cTn>
                                        <p:tgtEl>
                                          <p:spTgt spid="1028"/>
                                        </p:tgtEl>
                                        <p:attrNameLst>
                                          <p:attrName>style.visibility</p:attrName>
                                        </p:attrNameLst>
                                      </p:cBhvr>
                                      <p:to>
                                        <p:strVal val="hidden"/>
                                      </p:to>
                                    </p:set>
                                  </p:childTnLst>
                                </p:cTn>
                              </p:par>
                              <p:par>
                                <p:cTn id="196" presetID="12" presetClass="exit" presetSubtype="4" fill="hold" nodeType="withEffect">
                                  <p:stCondLst>
                                    <p:cond delay="0"/>
                                  </p:stCondLst>
                                  <p:childTnLst>
                                    <p:animEffect transition="out" filter="slide(fromBottom)">
                                      <p:cBhvr>
                                        <p:cTn id="197" dur="5000"/>
                                        <p:tgtEl>
                                          <p:spTgt spid="1027"/>
                                        </p:tgtEl>
                                      </p:cBhvr>
                                    </p:animEffect>
                                    <p:set>
                                      <p:cBhvr>
                                        <p:cTn id="198" dur="1" fill="hold">
                                          <p:stCondLst>
                                            <p:cond delay="4999"/>
                                          </p:stCondLst>
                                        </p:cTn>
                                        <p:tgtEl>
                                          <p:spTgt spid="1027"/>
                                        </p:tgtEl>
                                        <p:attrNameLst>
                                          <p:attrName>style.visibility</p:attrName>
                                        </p:attrNameLst>
                                      </p:cBhvr>
                                      <p:to>
                                        <p:strVal val="hidden"/>
                                      </p:to>
                                    </p:set>
                                  </p:childTnLst>
                                </p:cTn>
                              </p:par>
                            </p:childTnLst>
                          </p:cTn>
                        </p:par>
                        <p:par>
                          <p:cTn id="199" fill="hold">
                            <p:stCondLst>
                              <p:cond delay="53000"/>
                            </p:stCondLst>
                            <p:childTnLst>
                              <p:par>
                                <p:cTn id="200" presetID="10" presetClass="entr" presetSubtype="0" fill="hold" grpId="0" nodeType="afterEffect">
                                  <p:stCondLst>
                                    <p:cond delay="0"/>
                                  </p:stCondLst>
                                  <p:childTnLst>
                                    <p:set>
                                      <p:cBhvr>
                                        <p:cTn id="201" dur="1" fill="hold">
                                          <p:stCondLst>
                                            <p:cond delay="0"/>
                                          </p:stCondLst>
                                        </p:cTn>
                                        <p:tgtEl>
                                          <p:spTgt spid="24">
                                            <p:bg/>
                                          </p:spTgt>
                                        </p:tgtEl>
                                        <p:attrNameLst>
                                          <p:attrName>style.visibility</p:attrName>
                                        </p:attrNameLst>
                                      </p:cBhvr>
                                      <p:to>
                                        <p:strVal val="visible"/>
                                      </p:to>
                                    </p:set>
                                    <p:animEffect transition="in" filter="fade">
                                      <p:cBhvr>
                                        <p:cTn id="202" dur="1000"/>
                                        <p:tgtEl>
                                          <p:spTgt spid="24">
                                            <p:bg/>
                                          </p:spTgt>
                                        </p:tgtEl>
                                      </p:cBhvr>
                                    </p:animEffect>
                                  </p:childTnLst>
                                </p:cTn>
                              </p:par>
                            </p:childTnLst>
                          </p:cTn>
                        </p:par>
                        <p:par>
                          <p:cTn id="203" fill="hold">
                            <p:stCondLst>
                              <p:cond delay="54000"/>
                            </p:stCondLst>
                            <p:childTnLst>
                              <p:par>
                                <p:cTn id="204" presetID="10" presetClass="entr" presetSubtype="0" fill="hold" grpId="0" nodeType="afterEffect">
                                  <p:stCondLst>
                                    <p:cond delay="0"/>
                                  </p:stCondLst>
                                  <p:childTnLst>
                                    <p:set>
                                      <p:cBhvr>
                                        <p:cTn id="205" dur="1" fill="hold">
                                          <p:stCondLst>
                                            <p:cond delay="0"/>
                                          </p:stCondLst>
                                        </p:cTn>
                                        <p:tgtEl>
                                          <p:spTgt spid="24">
                                            <p:txEl>
                                              <p:pRg st="0" end="0"/>
                                            </p:txEl>
                                          </p:spTgt>
                                        </p:tgtEl>
                                        <p:attrNameLst>
                                          <p:attrName>style.visibility</p:attrName>
                                        </p:attrNameLst>
                                      </p:cBhvr>
                                      <p:to>
                                        <p:strVal val="visible"/>
                                      </p:to>
                                    </p:set>
                                    <p:animEffect transition="in" filter="fade">
                                      <p:cBhvr>
                                        <p:cTn id="206" dur="1000"/>
                                        <p:tgtEl>
                                          <p:spTgt spid="24">
                                            <p:txEl>
                                              <p:pRg st="0" end="0"/>
                                            </p:txEl>
                                          </p:spTgt>
                                        </p:tgtEl>
                                      </p:cBhvr>
                                    </p:animEffect>
                                  </p:childTnLst>
                                </p:cTn>
                              </p:par>
                            </p:childTnLst>
                          </p:cTn>
                        </p:par>
                        <p:par>
                          <p:cTn id="207" fill="hold">
                            <p:stCondLst>
                              <p:cond delay="55000"/>
                            </p:stCondLst>
                            <p:childTnLst>
                              <p:par>
                                <p:cTn id="208" presetID="10" presetClass="entr" presetSubtype="0" fill="hold" grpId="0" nodeType="afterEffect">
                                  <p:stCondLst>
                                    <p:cond delay="0"/>
                                  </p:stCondLst>
                                  <p:childTnLst>
                                    <p:set>
                                      <p:cBhvr>
                                        <p:cTn id="209" dur="1" fill="hold">
                                          <p:stCondLst>
                                            <p:cond delay="0"/>
                                          </p:stCondLst>
                                        </p:cTn>
                                        <p:tgtEl>
                                          <p:spTgt spid="69"/>
                                        </p:tgtEl>
                                        <p:attrNameLst>
                                          <p:attrName>style.visibility</p:attrName>
                                        </p:attrNameLst>
                                      </p:cBhvr>
                                      <p:to>
                                        <p:strVal val="visible"/>
                                      </p:to>
                                    </p:set>
                                    <p:animEffect transition="in" filter="fade">
                                      <p:cBhvr>
                                        <p:cTn id="210" dur="1000"/>
                                        <p:tgtEl>
                                          <p:spTgt spid="69"/>
                                        </p:tgtEl>
                                      </p:cBhvr>
                                    </p:animEffect>
                                  </p:childTnLst>
                                </p:cTn>
                              </p:par>
                            </p:childTnLst>
                          </p:cTn>
                        </p:par>
                        <p:par>
                          <p:cTn id="211" fill="hold">
                            <p:stCondLst>
                              <p:cond delay="56000"/>
                            </p:stCondLst>
                            <p:childTnLst>
                              <p:par>
                                <p:cTn id="212" presetID="10" presetClass="entr" presetSubtype="0" fill="hold" grpId="0" nodeType="afterEffect">
                                  <p:stCondLst>
                                    <p:cond delay="0"/>
                                  </p:stCondLst>
                                  <p:childTnLst>
                                    <p:set>
                                      <p:cBhvr>
                                        <p:cTn id="213" dur="1" fill="hold">
                                          <p:stCondLst>
                                            <p:cond delay="0"/>
                                          </p:stCondLst>
                                        </p:cTn>
                                        <p:tgtEl>
                                          <p:spTgt spid="25">
                                            <p:bg/>
                                          </p:spTgt>
                                        </p:tgtEl>
                                        <p:attrNameLst>
                                          <p:attrName>style.visibility</p:attrName>
                                        </p:attrNameLst>
                                      </p:cBhvr>
                                      <p:to>
                                        <p:strVal val="visible"/>
                                      </p:to>
                                    </p:set>
                                    <p:animEffect transition="in" filter="fade">
                                      <p:cBhvr>
                                        <p:cTn id="214" dur="1000"/>
                                        <p:tgtEl>
                                          <p:spTgt spid="25">
                                            <p:bg/>
                                          </p:spTgt>
                                        </p:tgtEl>
                                      </p:cBhvr>
                                    </p:animEffect>
                                  </p:childTnLst>
                                </p:cTn>
                              </p:par>
                            </p:childTnLst>
                          </p:cTn>
                        </p:par>
                        <p:par>
                          <p:cTn id="215" fill="hold">
                            <p:stCondLst>
                              <p:cond delay="57000"/>
                            </p:stCondLst>
                            <p:childTnLst>
                              <p:par>
                                <p:cTn id="216" presetID="10" presetClass="entr" presetSubtype="0" fill="hold" grpId="0" nodeType="afterEffect">
                                  <p:stCondLst>
                                    <p:cond delay="0"/>
                                  </p:stCondLst>
                                  <p:childTnLst>
                                    <p:set>
                                      <p:cBhvr>
                                        <p:cTn id="217" dur="1" fill="hold">
                                          <p:stCondLst>
                                            <p:cond delay="0"/>
                                          </p:stCondLst>
                                        </p:cTn>
                                        <p:tgtEl>
                                          <p:spTgt spid="25">
                                            <p:txEl>
                                              <p:pRg st="0" end="0"/>
                                            </p:txEl>
                                          </p:spTgt>
                                        </p:tgtEl>
                                        <p:attrNameLst>
                                          <p:attrName>style.visibility</p:attrName>
                                        </p:attrNameLst>
                                      </p:cBhvr>
                                      <p:to>
                                        <p:strVal val="visible"/>
                                      </p:to>
                                    </p:set>
                                    <p:animEffect transition="in" filter="fade">
                                      <p:cBhvr>
                                        <p:cTn id="218" dur="1000"/>
                                        <p:tgtEl>
                                          <p:spTgt spid="25">
                                            <p:txEl>
                                              <p:pRg st="0" end="0"/>
                                            </p:txEl>
                                          </p:spTgt>
                                        </p:tgtEl>
                                      </p:cBhvr>
                                    </p:animEffect>
                                  </p:childTnLst>
                                </p:cTn>
                              </p:par>
                            </p:childTnLst>
                          </p:cTn>
                        </p:par>
                        <p:par>
                          <p:cTn id="219" fill="hold">
                            <p:stCondLst>
                              <p:cond delay="58000"/>
                            </p:stCondLst>
                            <p:childTnLst>
                              <p:par>
                                <p:cTn id="220" presetID="10" presetClass="entr" presetSubtype="0" fill="hold" grpId="0" nodeType="afterEffect">
                                  <p:stCondLst>
                                    <p:cond delay="0"/>
                                  </p:stCondLst>
                                  <p:childTnLst>
                                    <p:set>
                                      <p:cBhvr>
                                        <p:cTn id="221" dur="1" fill="hold">
                                          <p:stCondLst>
                                            <p:cond delay="0"/>
                                          </p:stCondLst>
                                        </p:cTn>
                                        <p:tgtEl>
                                          <p:spTgt spid="70"/>
                                        </p:tgtEl>
                                        <p:attrNameLst>
                                          <p:attrName>style.visibility</p:attrName>
                                        </p:attrNameLst>
                                      </p:cBhvr>
                                      <p:to>
                                        <p:strVal val="visible"/>
                                      </p:to>
                                    </p:set>
                                    <p:animEffect transition="in" filter="fade">
                                      <p:cBhvr>
                                        <p:cTn id="222" dur="1000"/>
                                        <p:tgtEl>
                                          <p:spTgt spid="70"/>
                                        </p:tgtEl>
                                      </p:cBhvr>
                                    </p:animEffect>
                                  </p:childTnLst>
                                </p:cTn>
                              </p:par>
                            </p:childTnLst>
                          </p:cTn>
                        </p:par>
                        <p:par>
                          <p:cTn id="223" fill="hold">
                            <p:stCondLst>
                              <p:cond delay="59000"/>
                            </p:stCondLst>
                            <p:childTnLst>
                              <p:par>
                                <p:cTn id="224" presetID="10" presetClass="entr" presetSubtype="0" fill="hold" grpId="0" nodeType="afterEffect">
                                  <p:stCondLst>
                                    <p:cond delay="0"/>
                                  </p:stCondLst>
                                  <p:childTnLst>
                                    <p:set>
                                      <p:cBhvr>
                                        <p:cTn id="225" dur="1" fill="hold">
                                          <p:stCondLst>
                                            <p:cond delay="0"/>
                                          </p:stCondLst>
                                        </p:cTn>
                                        <p:tgtEl>
                                          <p:spTgt spid="26">
                                            <p:bg/>
                                          </p:spTgt>
                                        </p:tgtEl>
                                        <p:attrNameLst>
                                          <p:attrName>style.visibility</p:attrName>
                                        </p:attrNameLst>
                                      </p:cBhvr>
                                      <p:to>
                                        <p:strVal val="visible"/>
                                      </p:to>
                                    </p:set>
                                    <p:animEffect transition="in" filter="fade">
                                      <p:cBhvr>
                                        <p:cTn id="226" dur="1000"/>
                                        <p:tgtEl>
                                          <p:spTgt spid="26">
                                            <p:bg/>
                                          </p:spTgt>
                                        </p:tgtEl>
                                      </p:cBhvr>
                                    </p:animEffect>
                                  </p:childTnLst>
                                </p:cTn>
                              </p:par>
                            </p:childTnLst>
                          </p:cTn>
                        </p:par>
                        <p:par>
                          <p:cTn id="227" fill="hold">
                            <p:stCondLst>
                              <p:cond delay="60000"/>
                            </p:stCondLst>
                            <p:childTnLst>
                              <p:par>
                                <p:cTn id="228" presetID="10" presetClass="entr" presetSubtype="0" fill="hold" grpId="0" nodeType="afterEffect">
                                  <p:stCondLst>
                                    <p:cond delay="0"/>
                                  </p:stCondLst>
                                  <p:childTnLst>
                                    <p:set>
                                      <p:cBhvr>
                                        <p:cTn id="229" dur="1" fill="hold">
                                          <p:stCondLst>
                                            <p:cond delay="0"/>
                                          </p:stCondLst>
                                        </p:cTn>
                                        <p:tgtEl>
                                          <p:spTgt spid="26">
                                            <p:txEl>
                                              <p:pRg st="0" end="0"/>
                                            </p:txEl>
                                          </p:spTgt>
                                        </p:tgtEl>
                                        <p:attrNameLst>
                                          <p:attrName>style.visibility</p:attrName>
                                        </p:attrNameLst>
                                      </p:cBhvr>
                                      <p:to>
                                        <p:strVal val="visible"/>
                                      </p:to>
                                    </p:set>
                                    <p:animEffect transition="in" filter="fade">
                                      <p:cBhvr>
                                        <p:cTn id="230" dur="1000"/>
                                        <p:tgtEl>
                                          <p:spTgt spid="26">
                                            <p:txEl>
                                              <p:pRg st="0" end="0"/>
                                            </p:txEl>
                                          </p:spTgt>
                                        </p:tgtEl>
                                      </p:cBhvr>
                                    </p:animEffect>
                                  </p:childTnLst>
                                </p:cTn>
                              </p:par>
                            </p:childTnLst>
                          </p:cTn>
                        </p:par>
                        <p:par>
                          <p:cTn id="231" fill="hold">
                            <p:stCondLst>
                              <p:cond delay="61000"/>
                            </p:stCondLst>
                            <p:childTnLst>
                              <p:par>
                                <p:cTn id="232" presetID="10" presetClass="entr" presetSubtype="0" fill="hold" nodeType="afterEffect">
                                  <p:stCondLst>
                                    <p:cond delay="0"/>
                                  </p:stCondLst>
                                  <p:childTnLst>
                                    <p:set>
                                      <p:cBhvr>
                                        <p:cTn id="233" dur="1" fill="hold">
                                          <p:stCondLst>
                                            <p:cond delay="0"/>
                                          </p:stCondLst>
                                        </p:cTn>
                                        <p:tgtEl>
                                          <p:spTgt spid="73"/>
                                        </p:tgtEl>
                                        <p:attrNameLst>
                                          <p:attrName>style.visibility</p:attrName>
                                        </p:attrNameLst>
                                      </p:cBhvr>
                                      <p:to>
                                        <p:strVal val="visible"/>
                                      </p:to>
                                    </p:set>
                                    <p:animEffect transition="in" filter="fade">
                                      <p:cBhvr>
                                        <p:cTn id="234" dur="1000"/>
                                        <p:tgtEl>
                                          <p:spTgt spid="73"/>
                                        </p:tgtEl>
                                      </p:cBhvr>
                                    </p:animEffect>
                                  </p:childTnLst>
                                </p:cTn>
                              </p:par>
                            </p:childTnLst>
                          </p:cTn>
                        </p:par>
                        <p:par>
                          <p:cTn id="235" fill="hold">
                            <p:stCondLst>
                              <p:cond delay="62000"/>
                            </p:stCondLst>
                            <p:childTnLst>
                              <p:par>
                                <p:cTn id="236" presetID="10" presetClass="entr" presetSubtype="0" fill="hold" grpId="0" nodeType="afterEffect">
                                  <p:stCondLst>
                                    <p:cond delay="0"/>
                                  </p:stCondLst>
                                  <p:childTnLst>
                                    <p:set>
                                      <p:cBhvr>
                                        <p:cTn id="237" dur="1" fill="hold">
                                          <p:stCondLst>
                                            <p:cond delay="0"/>
                                          </p:stCondLst>
                                        </p:cTn>
                                        <p:tgtEl>
                                          <p:spTgt spid="27">
                                            <p:bg/>
                                          </p:spTgt>
                                        </p:tgtEl>
                                        <p:attrNameLst>
                                          <p:attrName>style.visibility</p:attrName>
                                        </p:attrNameLst>
                                      </p:cBhvr>
                                      <p:to>
                                        <p:strVal val="visible"/>
                                      </p:to>
                                    </p:set>
                                    <p:animEffect transition="in" filter="fade">
                                      <p:cBhvr>
                                        <p:cTn id="238" dur="1000"/>
                                        <p:tgtEl>
                                          <p:spTgt spid="27">
                                            <p:bg/>
                                          </p:spTgt>
                                        </p:tgtEl>
                                      </p:cBhvr>
                                    </p:animEffect>
                                  </p:childTnLst>
                                </p:cTn>
                              </p:par>
                            </p:childTnLst>
                          </p:cTn>
                        </p:par>
                        <p:par>
                          <p:cTn id="239" fill="hold">
                            <p:stCondLst>
                              <p:cond delay="63000"/>
                            </p:stCondLst>
                            <p:childTnLst>
                              <p:par>
                                <p:cTn id="240" presetID="10" presetClass="entr" presetSubtype="0" fill="hold" grpId="0" nodeType="afterEffect">
                                  <p:stCondLst>
                                    <p:cond delay="0"/>
                                  </p:stCondLst>
                                  <p:childTnLst>
                                    <p:set>
                                      <p:cBhvr>
                                        <p:cTn id="241" dur="1" fill="hold">
                                          <p:stCondLst>
                                            <p:cond delay="0"/>
                                          </p:stCondLst>
                                        </p:cTn>
                                        <p:tgtEl>
                                          <p:spTgt spid="27">
                                            <p:txEl>
                                              <p:pRg st="0" end="0"/>
                                            </p:txEl>
                                          </p:spTgt>
                                        </p:tgtEl>
                                        <p:attrNameLst>
                                          <p:attrName>style.visibility</p:attrName>
                                        </p:attrNameLst>
                                      </p:cBhvr>
                                      <p:to>
                                        <p:strVal val="visible"/>
                                      </p:to>
                                    </p:set>
                                    <p:animEffect transition="in" filter="fade">
                                      <p:cBhvr>
                                        <p:cTn id="242" dur="1000"/>
                                        <p:tgtEl>
                                          <p:spTgt spid="27">
                                            <p:txEl>
                                              <p:pRg st="0" end="0"/>
                                            </p:txEl>
                                          </p:spTgt>
                                        </p:tgtEl>
                                      </p:cBhvr>
                                    </p:animEffect>
                                  </p:childTnLst>
                                </p:cTn>
                              </p:par>
                            </p:childTnLst>
                          </p:cTn>
                        </p:par>
                        <p:par>
                          <p:cTn id="243" fill="hold">
                            <p:stCondLst>
                              <p:cond delay="64000"/>
                            </p:stCondLst>
                            <p:childTnLst>
                              <p:par>
                                <p:cTn id="244" presetID="10" presetClass="entr" presetSubtype="0" fill="hold" grpId="0" nodeType="afterEffect">
                                  <p:stCondLst>
                                    <p:cond delay="0"/>
                                  </p:stCondLst>
                                  <p:childTnLst>
                                    <p:set>
                                      <p:cBhvr>
                                        <p:cTn id="245" dur="1" fill="hold">
                                          <p:stCondLst>
                                            <p:cond delay="0"/>
                                          </p:stCondLst>
                                        </p:cTn>
                                        <p:tgtEl>
                                          <p:spTgt spid="74"/>
                                        </p:tgtEl>
                                        <p:attrNameLst>
                                          <p:attrName>style.visibility</p:attrName>
                                        </p:attrNameLst>
                                      </p:cBhvr>
                                      <p:to>
                                        <p:strVal val="visible"/>
                                      </p:to>
                                    </p:set>
                                    <p:animEffect transition="in" filter="fade">
                                      <p:cBhvr>
                                        <p:cTn id="246" dur="1000"/>
                                        <p:tgtEl>
                                          <p:spTgt spid="74"/>
                                        </p:tgtEl>
                                      </p:cBhvr>
                                    </p:animEffect>
                                  </p:childTnLst>
                                </p:cTn>
                              </p:par>
                            </p:childTnLst>
                          </p:cTn>
                        </p:par>
                        <p:par>
                          <p:cTn id="247" fill="hold">
                            <p:stCondLst>
                              <p:cond delay="65000"/>
                            </p:stCondLst>
                            <p:childTnLst>
                              <p:par>
                                <p:cTn id="248" presetID="10" presetClass="entr" presetSubtype="0" fill="hold" grpId="0" nodeType="afterEffect">
                                  <p:stCondLst>
                                    <p:cond delay="0"/>
                                  </p:stCondLst>
                                  <p:childTnLst>
                                    <p:set>
                                      <p:cBhvr>
                                        <p:cTn id="249" dur="1" fill="hold">
                                          <p:stCondLst>
                                            <p:cond delay="0"/>
                                          </p:stCondLst>
                                        </p:cTn>
                                        <p:tgtEl>
                                          <p:spTgt spid="28">
                                            <p:bg/>
                                          </p:spTgt>
                                        </p:tgtEl>
                                        <p:attrNameLst>
                                          <p:attrName>style.visibility</p:attrName>
                                        </p:attrNameLst>
                                      </p:cBhvr>
                                      <p:to>
                                        <p:strVal val="visible"/>
                                      </p:to>
                                    </p:set>
                                    <p:animEffect transition="in" filter="fade">
                                      <p:cBhvr>
                                        <p:cTn id="250" dur="1000"/>
                                        <p:tgtEl>
                                          <p:spTgt spid="28">
                                            <p:bg/>
                                          </p:spTgt>
                                        </p:tgtEl>
                                      </p:cBhvr>
                                    </p:animEffect>
                                  </p:childTnLst>
                                </p:cTn>
                              </p:par>
                            </p:childTnLst>
                          </p:cTn>
                        </p:par>
                        <p:par>
                          <p:cTn id="251" fill="hold">
                            <p:stCondLst>
                              <p:cond delay="66000"/>
                            </p:stCondLst>
                            <p:childTnLst>
                              <p:par>
                                <p:cTn id="252" presetID="10" presetClass="entr" presetSubtype="0" fill="hold" grpId="0" nodeType="afterEffect">
                                  <p:stCondLst>
                                    <p:cond delay="0"/>
                                  </p:stCondLst>
                                  <p:childTnLst>
                                    <p:set>
                                      <p:cBhvr>
                                        <p:cTn id="253" dur="1" fill="hold">
                                          <p:stCondLst>
                                            <p:cond delay="0"/>
                                          </p:stCondLst>
                                        </p:cTn>
                                        <p:tgtEl>
                                          <p:spTgt spid="28">
                                            <p:txEl>
                                              <p:pRg st="0" end="0"/>
                                            </p:txEl>
                                          </p:spTgt>
                                        </p:tgtEl>
                                        <p:attrNameLst>
                                          <p:attrName>style.visibility</p:attrName>
                                        </p:attrNameLst>
                                      </p:cBhvr>
                                      <p:to>
                                        <p:strVal val="visible"/>
                                      </p:to>
                                    </p:set>
                                    <p:animEffect transition="in" filter="fade">
                                      <p:cBhvr>
                                        <p:cTn id="254" dur="1000"/>
                                        <p:tgtEl>
                                          <p:spTgt spid="28">
                                            <p:txEl>
                                              <p:pRg st="0" end="0"/>
                                            </p:txEl>
                                          </p:spTgt>
                                        </p:tgtEl>
                                      </p:cBhvr>
                                    </p:animEffect>
                                  </p:childTnLst>
                                </p:cTn>
                              </p:par>
                            </p:childTnLst>
                          </p:cTn>
                        </p:par>
                        <p:par>
                          <p:cTn id="255" fill="hold">
                            <p:stCondLst>
                              <p:cond delay="67000"/>
                            </p:stCondLst>
                            <p:childTnLst>
                              <p:par>
                                <p:cTn id="256" presetID="10" presetClass="entr" presetSubtype="0" fill="hold" grpId="0" nodeType="afterEffect">
                                  <p:stCondLst>
                                    <p:cond delay="0"/>
                                  </p:stCondLst>
                                  <p:childTnLst>
                                    <p:set>
                                      <p:cBhvr>
                                        <p:cTn id="257" dur="1" fill="hold">
                                          <p:stCondLst>
                                            <p:cond delay="0"/>
                                          </p:stCondLst>
                                        </p:cTn>
                                        <p:tgtEl>
                                          <p:spTgt spid="76"/>
                                        </p:tgtEl>
                                        <p:attrNameLst>
                                          <p:attrName>style.visibility</p:attrName>
                                        </p:attrNameLst>
                                      </p:cBhvr>
                                      <p:to>
                                        <p:strVal val="visible"/>
                                      </p:to>
                                    </p:set>
                                    <p:animEffect transition="in" filter="fade">
                                      <p:cBhvr>
                                        <p:cTn id="258" dur="3000"/>
                                        <p:tgtEl>
                                          <p:spTgt spid="76"/>
                                        </p:tgtEl>
                                      </p:cBhvr>
                                    </p:animEffect>
                                  </p:childTnLst>
                                </p:cTn>
                              </p:par>
                            </p:childTnLst>
                          </p:cTn>
                        </p:par>
                        <p:par>
                          <p:cTn id="259" fill="hold">
                            <p:stCondLst>
                              <p:cond delay="70000"/>
                            </p:stCondLst>
                            <p:childTnLst>
                              <p:par>
                                <p:cTn id="260" presetID="19" presetClass="entr" presetSubtype="10" fill="hold" nodeType="afterEffect">
                                  <p:stCondLst>
                                    <p:cond delay="0"/>
                                  </p:stCondLst>
                                  <p:childTnLst>
                                    <p:set>
                                      <p:cBhvr>
                                        <p:cTn id="261" dur="1" fill="hold">
                                          <p:stCondLst>
                                            <p:cond delay="0"/>
                                          </p:stCondLst>
                                        </p:cTn>
                                        <p:tgtEl>
                                          <p:spTgt spid="1029"/>
                                        </p:tgtEl>
                                        <p:attrNameLst>
                                          <p:attrName>style.visibility</p:attrName>
                                        </p:attrNameLst>
                                      </p:cBhvr>
                                      <p:to>
                                        <p:strVal val="visible"/>
                                      </p:to>
                                    </p:set>
                                    <p:anim calcmode="lin" valueType="num">
                                      <p:cBhvr>
                                        <p:cTn id="262" dur="3000" fill="hold"/>
                                        <p:tgtEl>
                                          <p:spTgt spid="1029"/>
                                        </p:tgtEl>
                                        <p:attrNameLst>
                                          <p:attrName>ppt_w</p:attrName>
                                        </p:attrNameLst>
                                      </p:cBhvr>
                                      <p:tavLst>
                                        <p:tav tm="0" fmla="#ppt_w*sin(2.5*pi*$)">
                                          <p:val>
                                            <p:fltVal val="0"/>
                                          </p:val>
                                        </p:tav>
                                        <p:tav tm="100000">
                                          <p:val>
                                            <p:fltVal val="1"/>
                                          </p:val>
                                        </p:tav>
                                      </p:tavLst>
                                    </p:anim>
                                    <p:anim calcmode="lin" valueType="num">
                                      <p:cBhvr>
                                        <p:cTn id="263" dur="3000" fill="hold"/>
                                        <p:tgtEl>
                                          <p:spTgt spid="1029"/>
                                        </p:tgtEl>
                                        <p:attrNameLst>
                                          <p:attrName>ppt_h</p:attrName>
                                        </p:attrNameLst>
                                      </p:cBhvr>
                                      <p:tavLst>
                                        <p:tav tm="0">
                                          <p:val>
                                            <p:strVal val="#ppt_h"/>
                                          </p:val>
                                        </p:tav>
                                        <p:tav tm="100000">
                                          <p:val>
                                            <p:strVal val="#ppt_h"/>
                                          </p:val>
                                        </p:tav>
                                      </p:tavLst>
                                    </p:anim>
                                  </p:childTnLst>
                                </p:cTn>
                              </p:par>
                            </p:childTnLst>
                          </p:cTn>
                        </p:par>
                        <p:par>
                          <p:cTn id="264" fill="hold">
                            <p:stCondLst>
                              <p:cond delay="73000"/>
                            </p:stCondLst>
                            <p:childTnLst>
                              <p:par>
                                <p:cTn id="265" presetID="2" presetClass="exit" presetSubtype="4" fill="hold" nodeType="afterEffect">
                                  <p:stCondLst>
                                    <p:cond delay="0"/>
                                  </p:stCondLst>
                                  <p:childTnLst>
                                    <p:anim calcmode="lin" valueType="num">
                                      <p:cBhvr additive="base">
                                        <p:cTn id="266" dur="2000"/>
                                        <p:tgtEl>
                                          <p:spTgt spid="1029"/>
                                        </p:tgtEl>
                                        <p:attrNameLst>
                                          <p:attrName>ppt_x</p:attrName>
                                        </p:attrNameLst>
                                      </p:cBhvr>
                                      <p:tavLst>
                                        <p:tav tm="0">
                                          <p:val>
                                            <p:strVal val="ppt_x"/>
                                          </p:val>
                                        </p:tav>
                                        <p:tav tm="100000">
                                          <p:val>
                                            <p:strVal val="ppt_x"/>
                                          </p:val>
                                        </p:tav>
                                      </p:tavLst>
                                    </p:anim>
                                    <p:anim calcmode="lin" valueType="num">
                                      <p:cBhvr additive="base">
                                        <p:cTn id="267" dur="2000"/>
                                        <p:tgtEl>
                                          <p:spTgt spid="1029"/>
                                        </p:tgtEl>
                                        <p:attrNameLst>
                                          <p:attrName>ppt_y</p:attrName>
                                        </p:attrNameLst>
                                      </p:cBhvr>
                                      <p:tavLst>
                                        <p:tav tm="0">
                                          <p:val>
                                            <p:strVal val="ppt_y"/>
                                          </p:val>
                                        </p:tav>
                                        <p:tav tm="100000">
                                          <p:val>
                                            <p:strVal val="1+ppt_h/2"/>
                                          </p:val>
                                        </p:tav>
                                      </p:tavLst>
                                    </p:anim>
                                    <p:set>
                                      <p:cBhvr>
                                        <p:cTn id="268" dur="1" fill="hold">
                                          <p:stCondLst>
                                            <p:cond delay="1999"/>
                                          </p:stCondLst>
                                        </p:cTn>
                                        <p:tgtEl>
                                          <p:spTgt spid="1029"/>
                                        </p:tgtEl>
                                        <p:attrNameLst>
                                          <p:attrName>style.visibility</p:attrName>
                                        </p:attrNameLst>
                                      </p:cBhvr>
                                      <p:to>
                                        <p:strVal val="hidden"/>
                                      </p:to>
                                    </p:set>
                                  </p:childTnLst>
                                </p:cTn>
                              </p:par>
                            </p:childTnLst>
                          </p:cTn>
                        </p:par>
                        <p:par>
                          <p:cTn id="269" fill="hold">
                            <p:stCondLst>
                              <p:cond delay="75000"/>
                            </p:stCondLst>
                            <p:childTnLst>
                              <p:par>
                                <p:cTn id="270" presetID="10" presetClass="entr" presetSubtype="0" fill="hold" grpId="0" nodeType="afterEffect">
                                  <p:stCondLst>
                                    <p:cond delay="0"/>
                                  </p:stCondLst>
                                  <p:childTnLst>
                                    <p:set>
                                      <p:cBhvr>
                                        <p:cTn id="271" dur="1" fill="hold">
                                          <p:stCondLst>
                                            <p:cond delay="0"/>
                                          </p:stCondLst>
                                        </p:cTn>
                                        <p:tgtEl>
                                          <p:spTgt spid="29">
                                            <p:bg/>
                                          </p:spTgt>
                                        </p:tgtEl>
                                        <p:attrNameLst>
                                          <p:attrName>style.visibility</p:attrName>
                                        </p:attrNameLst>
                                      </p:cBhvr>
                                      <p:to>
                                        <p:strVal val="visible"/>
                                      </p:to>
                                    </p:set>
                                    <p:animEffect transition="in" filter="fade">
                                      <p:cBhvr>
                                        <p:cTn id="272" dur="3000"/>
                                        <p:tgtEl>
                                          <p:spTgt spid="29">
                                            <p:bg/>
                                          </p:spTgt>
                                        </p:tgtEl>
                                      </p:cBhvr>
                                    </p:animEffect>
                                  </p:childTnLst>
                                </p:cTn>
                              </p:par>
                            </p:childTnLst>
                          </p:cTn>
                        </p:par>
                        <p:par>
                          <p:cTn id="273" fill="hold">
                            <p:stCondLst>
                              <p:cond delay="78000"/>
                            </p:stCondLst>
                            <p:childTnLst>
                              <p:par>
                                <p:cTn id="274" presetID="10" presetClass="entr" presetSubtype="0" fill="hold" grpId="0" nodeType="afterEffect">
                                  <p:stCondLst>
                                    <p:cond delay="0"/>
                                  </p:stCondLst>
                                  <p:childTnLst>
                                    <p:set>
                                      <p:cBhvr>
                                        <p:cTn id="275" dur="1" fill="hold">
                                          <p:stCondLst>
                                            <p:cond delay="0"/>
                                          </p:stCondLst>
                                        </p:cTn>
                                        <p:tgtEl>
                                          <p:spTgt spid="29">
                                            <p:txEl>
                                              <p:pRg st="0" end="0"/>
                                            </p:txEl>
                                          </p:spTgt>
                                        </p:tgtEl>
                                        <p:attrNameLst>
                                          <p:attrName>style.visibility</p:attrName>
                                        </p:attrNameLst>
                                      </p:cBhvr>
                                      <p:to>
                                        <p:strVal val="visible"/>
                                      </p:to>
                                    </p:set>
                                    <p:animEffect transition="in" filter="fade">
                                      <p:cBhvr>
                                        <p:cTn id="276" dur="30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animBg="1"/>
      <p:bldP spid="14" grpId="0" uiExpand="1" build="allAtOnce" animBg="1"/>
      <p:bldP spid="15" grpId="0" build="allAtOnce" animBg="1"/>
      <p:bldP spid="16" grpId="0" build="allAtOnce" animBg="1"/>
      <p:bldP spid="17" grpId="0" build="allAtOnce" animBg="1"/>
      <p:bldP spid="18" grpId="0" build="allAtOnce" animBg="1"/>
      <p:bldP spid="19" grpId="0" build="allAtOnce" animBg="1"/>
      <p:bldP spid="20" grpId="0" build="allAtOnce" animBg="1"/>
      <p:bldP spid="21" grpId="0" build="allAtOnce" animBg="1"/>
      <p:bldP spid="22" grpId="0" build="allAtOnce" animBg="1"/>
      <p:bldP spid="23" grpId="0" build="allAtOnce" animBg="1"/>
      <p:bldP spid="24" grpId="0" build="allAtOnce" animBg="1"/>
      <p:bldP spid="25" grpId="0" build="allAtOnce" animBg="1"/>
      <p:bldP spid="26" grpId="0" build="allAtOnce" animBg="1"/>
      <p:bldP spid="27" grpId="0" build="allAtOnce" animBg="1"/>
      <p:bldP spid="28" grpId="0" build="allAtOnce" animBg="1"/>
      <p:bldP spid="29" grpId="0" build="allAtOnce" animBg="1"/>
      <p:bldP spid="30" grpId="0" build="allAtOnce" animBg="1"/>
      <p:bldP spid="31" grpId="0" build="allAtOnce" animBg="1"/>
      <p:bldP spid="32" grpId="0" build="allAtOnce" animBg="1"/>
      <p:bldP spid="33" grpId="0" build="allAtOnce" animBg="1"/>
      <p:bldP spid="37" grpId="0" animBg="1"/>
      <p:bldP spid="38" grpId="0" animBg="1"/>
      <p:bldP spid="39" grpId="0" animBg="1"/>
      <p:bldP spid="40" grpId="0" animBg="1"/>
      <p:bldP spid="47" grpId="0" animBg="1"/>
      <p:bldP spid="48" grpId="0" animBg="1"/>
      <p:bldP spid="49" grpId="0" animBg="1"/>
      <p:bldP spid="50" grpId="0" animBg="1"/>
      <p:bldP spid="69" grpId="0" animBg="1"/>
      <p:bldP spid="70" grpId="0" animBg="1"/>
      <p:bldP spid="74" grpId="0" animBg="1"/>
      <p:bldP spid="7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effectLst>
                  <a:outerShdw blurRad="38100" dist="38100" dir="2700000" algn="tl">
                    <a:srgbClr val="000000">
                      <a:alpha val="43137"/>
                    </a:srgbClr>
                  </a:outerShdw>
                </a:effectLst>
              </a:rPr>
              <a:t>ELEMENTOS DE SITUACIÓN</a:t>
            </a:r>
            <a:endParaRPr lang="es-ES" dirty="0">
              <a:effectLst>
                <a:outerShdw blurRad="38100" dist="38100" dir="2700000" algn="tl">
                  <a:srgbClr val="000000">
                    <a:alpha val="43137"/>
                  </a:srgbClr>
                </a:outerShdw>
              </a:effectLst>
            </a:endParaRPr>
          </a:p>
        </p:txBody>
      </p:sp>
      <p:sp>
        <p:nvSpPr>
          <p:cNvPr id="4" name="3 Rectángulo redondeado">
            <a:hlinkClick r:id="rId2" action="ppaction://hlinksldjump"/>
          </p:cNvPr>
          <p:cNvSpPr/>
          <p:nvPr/>
        </p:nvSpPr>
        <p:spPr>
          <a:xfrm>
            <a:off x="1142976" y="2285992"/>
            <a:ext cx="2357454" cy="1285884"/>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ENTORNO</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1142976" y="4143380"/>
            <a:ext cx="2371742" cy="1285884"/>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GOBIERNO</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p:cNvSpPr/>
          <p:nvPr/>
        </p:nvSpPr>
        <p:spPr>
          <a:xfrm>
            <a:off x="4929190" y="4143380"/>
            <a:ext cx="2357454" cy="1285884"/>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ESTRATEGIA</a:t>
            </a:r>
            <a:endParaRPr lang="es-ES" b="1" spc="150" dirty="0">
              <a:ln w="11430"/>
              <a:solidFill>
                <a:srgbClr val="F8F8F8"/>
              </a:solidFill>
              <a:effectLst>
                <a:outerShdw blurRad="25400" algn="tl" rotWithShape="0">
                  <a:srgbClr val="000000">
                    <a:alpha val="43000"/>
                  </a:srgbClr>
                </a:outerShdw>
              </a:effectLst>
            </a:endParaRPr>
          </a:p>
        </p:txBody>
      </p:sp>
      <p:sp>
        <p:nvSpPr>
          <p:cNvPr id="7" name="6 Rectángulo redondeado">
            <a:hlinkClick r:id="rId4" action="ppaction://hlinksldjump"/>
          </p:cNvPr>
          <p:cNvSpPr/>
          <p:nvPr/>
        </p:nvSpPr>
        <p:spPr>
          <a:xfrm>
            <a:off x="4929190" y="2285992"/>
            <a:ext cx="2357454" cy="1285884"/>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TECNOLOGÍA</a:t>
            </a:r>
            <a:endParaRPr lang="es-ES" b="1" spc="150" dirty="0">
              <a:ln w="11430"/>
              <a:solidFill>
                <a:srgbClr val="F8F8F8"/>
              </a:solidFill>
              <a:effectLst>
                <a:outerShdw blurRad="25400" algn="tl" rotWithShape="0">
                  <a:srgbClr val="000000">
                    <a:alpha val="43000"/>
                  </a:srgbClr>
                </a:outerShdw>
              </a:effectLst>
            </a:endParaRPr>
          </a:p>
        </p:txBody>
      </p:sp>
      <p:sp>
        <p:nvSpPr>
          <p:cNvPr id="9" name="8 Flecha curvada hacia arriba">
            <a:hlinkClick r:id="" action="ppaction://hlinkshowjump?jump=first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0" name="9 Estrella de 5 puntas">
            <a:hlinkClick r:id="rId5"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6" name="5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8" name="7 Flecha a la derecha con bandas"/>
          <p:cNvSpPr/>
          <p:nvPr/>
        </p:nvSpPr>
        <p:spPr>
          <a:xfrm>
            <a:off x="785786" y="3286124"/>
            <a:ext cx="7286676" cy="785818"/>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S"/>
          </a:p>
        </p:txBody>
      </p:sp>
      <p:sp>
        <p:nvSpPr>
          <p:cNvPr id="10" name="9 Rectángulo redondeado">
            <a:hlinkClick r:id="rId3" action="ppaction://hlinksldjump"/>
          </p:cNvPr>
          <p:cNvSpPr/>
          <p:nvPr/>
        </p:nvSpPr>
        <p:spPr>
          <a:xfrm>
            <a:off x="357158" y="2928934"/>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2001</a:t>
            </a:r>
            <a:endParaRPr lang="es-ES" dirty="0"/>
          </a:p>
        </p:txBody>
      </p:sp>
      <p:sp>
        <p:nvSpPr>
          <p:cNvPr id="11" name="10 Rectángulo redondeado">
            <a:hlinkClick r:id="rId4" action="ppaction://hlinksldjump"/>
          </p:cNvPr>
          <p:cNvSpPr/>
          <p:nvPr/>
        </p:nvSpPr>
        <p:spPr>
          <a:xfrm>
            <a:off x="2428860" y="2928934"/>
            <a:ext cx="1285884"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2004/05</a:t>
            </a:r>
            <a:endParaRPr lang="es-ES" dirty="0"/>
          </a:p>
        </p:txBody>
      </p:sp>
      <p:sp>
        <p:nvSpPr>
          <p:cNvPr id="12" name="11 Rectángulo redondeado">
            <a:hlinkClick r:id="rId5" action="ppaction://hlinksldjump"/>
          </p:cNvPr>
          <p:cNvSpPr/>
          <p:nvPr/>
        </p:nvSpPr>
        <p:spPr>
          <a:xfrm>
            <a:off x="4643438" y="2928934"/>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2007</a:t>
            </a:r>
            <a:endParaRPr lang="es-ES" dirty="0"/>
          </a:p>
        </p:txBody>
      </p:sp>
      <p:sp>
        <p:nvSpPr>
          <p:cNvPr id="13" name="12 Rectángulo redondeado">
            <a:hlinkClick r:id="rId6" action="ppaction://hlinksldjump"/>
          </p:cNvPr>
          <p:cNvSpPr/>
          <p:nvPr/>
        </p:nvSpPr>
        <p:spPr>
          <a:xfrm>
            <a:off x="5929322" y="4143380"/>
            <a:ext cx="1285884" cy="285752"/>
          </a:xfrm>
          <a:prstGeom prst="roundRect">
            <a:avLst>
              <a:gd name="adj" fmla="val 2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2008</a:t>
            </a:r>
            <a:endParaRPr lang="es-ES" dirty="0"/>
          </a:p>
        </p:txBody>
      </p:sp>
      <p:sp>
        <p:nvSpPr>
          <p:cNvPr id="14" name="13 Rectángulo redondeado">
            <a:hlinkClick r:id="rId7" action="ppaction://hlinksldjump"/>
          </p:cNvPr>
          <p:cNvSpPr/>
          <p:nvPr/>
        </p:nvSpPr>
        <p:spPr>
          <a:xfrm>
            <a:off x="3714744" y="4143380"/>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2006</a:t>
            </a:r>
            <a:endParaRPr lang="es-ES" dirty="0"/>
          </a:p>
        </p:txBody>
      </p:sp>
      <p:sp>
        <p:nvSpPr>
          <p:cNvPr id="15" name="14 Rectángulo redondeado">
            <a:hlinkClick r:id="rId3" action="ppaction://hlinksldjump"/>
          </p:cNvPr>
          <p:cNvSpPr/>
          <p:nvPr/>
        </p:nvSpPr>
        <p:spPr>
          <a:xfrm>
            <a:off x="1428728" y="4143380"/>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2003</a:t>
            </a:r>
            <a:endParaRPr lang="es-ES" dirty="0"/>
          </a:p>
        </p:txBody>
      </p:sp>
      <p:sp>
        <p:nvSpPr>
          <p:cNvPr id="16" name="15 Rectángulo redondeado">
            <a:hlinkClick r:id="rId6" action="ppaction://hlinksldjump"/>
          </p:cNvPr>
          <p:cNvSpPr/>
          <p:nvPr/>
        </p:nvSpPr>
        <p:spPr>
          <a:xfrm>
            <a:off x="7286644" y="2928934"/>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2009</a:t>
            </a:r>
            <a:endParaRPr lang="es-E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strVal val="#ppt_w*0.70"/>
                                          </p:val>
                                        </p:tav>
                                        <p:tav tm="100000">
                                          <p:val>
                                            <p:strVal val="#ppt_w"/>
                                          </p:val>
                                        </p:tav>
                                      </p:tavLst>
                                    </p:anim>
                                    <p:anim calcmode="lin" valueType="num">
                                      <p:cBhvr>
                                        <p:cTn id="8" dur="5000" fill="hold"/>
                                        <p:tgtEl>
                                          <p:spTgt spid="8"/>
                                        </p:tgtEl>
                                        <p:attrNameLst>
                                          <p:attrName>ppt_h</p:attrName>
                                        </p:attrNameLst>
                                      </p:cBhvr>
                                      <p:tavLst>
                                        <p:tav tm="0">
                                          <p:val>
                                            <p:strVal val="#ppt_h"/>
                                          </p:val>
                                        </p:tav>
                                        <p:tav tm="100000">
                                          <p:val>
                                            <p:strVal val="#ppt_h"/>
                                          </p:val>
                                        </p:tav>
                                      </p:tavLst>
                                    </p:anim>
                                    <p:animEffect transition="in" filter="fade">
                                      <p:cBhvr>
                                        <p:cTn id="9" dur="5000"/>
                                        <p:tgtEl>
                                          <p:spTgt spid="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2">
                                            <p:bg/>
                                          </p:spTgt>
                                        </p:tgtEl>
                                        <p:attrNameLst>
                                          <p:attrName>style.visibility</p:attrName>
                                        </p:attrNameLst>
                                      </p:cBhvr>
                                      <p:to>
                                        <p:strVal val="visible"/>
                                      </p:to>
                                    </p:set>
                                    <p:animEffect transition="in" filter="fade">
                                      <p:cBhvr>
                                        <p:cTn id="12" dur="2000"/>
                                        <p:tgtEl>
                                          <p:spTgt spid="12">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2000"/>
                                        <p:tgtEl>
                                          <p:spTgt spid="12">
                                            <p:txEl>
                                              <p:pRg st="0" end="0"/>
                                            </p:txEl>
                                          </p:spTgt>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14">
                                            <p:bg/>
                                          </p:spTgt>
                                        </p:tgtEl>
                                        <p:attrNameLst>
                                          <p:attrName>style.visibility</p:attrName>
                                        </p:attrNameLst>
                                      </p:cBhvr>
                                      <p:to>
                                        <p:strVal val="visible"/>
                                      </p:to>
                                    </p:set>
                                    <p:animEffect transition="in" filter="fade">
                                      <p:cBhvr>
                                        <p:cTn id="18" dur="2000"/>
                                        <p:tgtEl>
                                          <p:spTgt spid="14">
                                            <p:bg/>
                                          </p:spTgt>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fade">
                                      <p:cBhvr>
                                        <p:cTn id="21" dur="2000"/>
                                        <p:tgtEl>
                                          <p:spTgt spid="14">
                                            <p:txEl>
                                              <p:pRg st="0" end="0"/>
                                            </p:txEl>
                                          </p:spTgt>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11">
                                            <p:bg/>
                                          </p:spTgt>
                                        </p:tgtEl>
                                        <p:attrNameLst>
                                          <p:attrName>style.visibility</p:attrName>
                                        </p:attrNameLst>
                                      </p:cBhvr>
                                      <p:to>
                                        <p:strVal val="visible"/>
                                      </p:to>
                                    </p:set>
                                    <p:animEffect transition="in" filter="fade">
                                      <p:cBhvr>
                                        <p:cTn id="24" dur="2000"/>
                                        <p:tgtEl>
                                          <p:spTgt spid="11">
                                            <p:bg/>
                                          </p:spTgt>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2000"/>
                                        <p:tgtEl>
                                          <p:spTgt spid="11">
                                            <p:txEl>
                                              <p:pRg st="0" end="0"/>
                                            </p:txEl>
                                          </p:spTgt>
                                        </p:tgtEl>
                                      </p:cBhvr>
                                    </p:animEffect>
                                  </p:childTnLst>
                                </p:cTn>
                              </p:par>
                              <p:par>
                                <p:cTn id="28" presetID="10" presetClass="entr" presetSubtype="0" fill="hold" grpId="0" nodeType="withEffect">
                                  <p:stCondLst>
                                    <p:cond delay="2000"/>
                                  </p:stCondLst>
                                  <p:childTnLst>
                                    <p:set>
                                      <p:cBhvr>
                                        <p:cTn id="29" dur="1" fill="hold">
                                          <p:stCondLst>
                                            <p:cond delay="0"/>
                                          </p:stCondLst>
                                        </p:cTn>
                                        <p:tgtEl>
                                          <p:spTgt spid="13">
                                            <p:bg/>
                                          </p:spTgt>
                                        </p:tgtEl>
                                        <p:attrNameLst>
                                          <p:attrName>style.visibility</p:attrName>
                                        </p:attrNameLst>
                                      </p:cBhvr>
                                      <p:to>
                                        <p:strVal val="visible"/>
                                      </p:to>
                                    </p:set>
                                    <p:animEffect transition="in" filter="fade">
                                      <p:cBhvr>
                                        <p:cTn id="30" dur="2000"/>
                                        <p:tgtEl>
                                          <p:spTgt spid="13">
                                            <p:bg/>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2000"/>
                                        <p:tgtEl>
                                          <p:spTgt spid="13">
                                            <p:txEl>
                                              <p:pRg st="0" end="0"/>
                                            </p:txEl>
                                          </p:spTgt>
                                        </p:tgtEl>
                                      </p:cBhvr>
                                    </p:animEffect>
                                  </p:childTnLst>
                                </p:cTn>
                              </p:par>
                              <p:par>
                                <p:cTn id="34" presetID="10" presetClass="entr" presetSubtype="0" fill="hold" grpId="0" nodeType="withEffect">
                                  <p:stCondLst>
                                    <p:cond delay="2500"/>
                                  </p:stCondLst>
                                  <p:childTnLst>
                                    <p:set>
                                      <p:cBhvr>
                                        <p:cTn id="35" dur="1" fill="hold">
                                          <p:stCondLst>
                                            <p:cond delay="0"/>
                                          </p:stCondLst>
                                        </p:cTn>
                                        <p:tgtEl>
                                          <p:spTgt spid="15">
                                            <p:bg/>
                                          </p:spTgt>
                                        </p:tgtEl>
                                        <p:attrNameLst>
                                          <p:attrName>style.visibility</p:attrName>
                                        </p:attrNameLst>
                                      </p:cBhvr>
                                      <p:to>
                                        <p:strVal val="visible"/>
                                      </p:to>
                                    </p:set>
                                    <p:animEffect transition="in" filter="fade">
                                      <p:cBhvr>
                                        <p:cTn id="36" dur="2000"/>
                                        <p:tgtEl>
                                          <p:spTgt spid="15">
                                            <p:bg/>
                                          </p:spTgt>
                                        </p:tgtEl>
                                      </p:cBhvr>
                                    </p:animEffect>
                                  </p:childTnLst>
                                </p:cTn>
                              </p:par>
                              <p:par>
                                <p:cTn id="37" presetID="10" presetClass="entr" presetSubtype="0" fill="hold" grpId="0" nodeType="withEffect">
                                  <p:stCondLst>
                                    <p:cond delay="250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2000"/>
                                        <p:tgtEl>
                                          <p:spTgt spid="15">
                                            <p:txEl>
                                              <p:pRg st="0" end="0"/>
                                            </p:txEl>
                                          </p:spTgt>
                                        </p:tgtEl>
                                      </p:cBhvr>
                                    </p:animEffect>
                                  </p:childTnLst>
                                </p:cTn>
                              </p:par>
                              <p:par>
                                <p:cTn id="40" presetID="10" presetClass="entr" presetSubtype="0" fill="hold" grpId="0" nodeType="withEffect">
                                  <p:stCondLst>
                                    <p:cond delay="2500"/>
                                  </p:stCondLst>
                                  <p:childTnLst>
                                    <p:set>
                                      <p:cBhvr>
                                        <p:cTn id="41" dur="1" fill="hold">
                                          <p:stCondLst>
                                            <p:cond delay="0"/>
                                          </p:stCondLst>
                                        </p:cTn>
                                        <p:tgtEl>
                                          <p:spTgt spid="16">
                                            <p:bg/>
                                          </p:spTgt>
                                        </p:tgtEl>
                                        <p:attrNameLst>
                                          <p:attrName>style.visibility</p:attrName>
                                        </p:attrNameLst>
                                      </p:cBhvr>
                                      <p:to>
                                        <p:strVal val="visible"/>
                                      </p:to>
                                    </p:set>
                                    <p:animEffect transition="in" filter="fade">
                                      <p:cBhvr>
                                        <p:cTn id="42" dur="2000"/>
                                        <p:tgtEl>
                                          <p:spTgt spid="16">
                                            <p:bg/>
                                          </p:spTgt>
                                        </p:tgtEl>
                                      </p:cBhvr>
                                    </p:animEffect>
                                  </p:childTnLst>
                                </p:cTn>
                              </p:par>
                              <p:par>
                                <p:cTn id="43" presetID="10" presetClass="entr" presetSubtype="0" fill="hold" grpId="0" nodeType="withEffect">
                                  <p:stCondLst>
                                    <p:cond delay="2500"/>
                                  </p:stCondLst>
                                  <p:childTnLst>
                                    <p:set>
                                      <p:cBhvr>
                                        <p:cTn id="44" dur="1" fill="hold">
                                          <p:stCondLst>
                                            <p:cond delay="0"/>
                                          </p:stCondLst>
                                        </p:cTn>
                                        <p:tgtEl>
                                          <p:spTgt spid="16">
                                            <p:txEl>
                                              <p:pRg st="0" end="0"/>
                                            </p:txEl>
                                          </p:spTgt>
                                        </p:tgtEl>
                                        <p:attrNameLst>
                                          <p:attrName>style.visibility</p:attrName>
                                        </p:attrNameLst>
                                      </p:cBhvr>
                                      <p:to>
                                        <p:strVal val="visible"/>
                                      </p:to>
                                    </p:set>
                                    <p:animEffect transition="in" filter="fade">
                                      <p:cBhvr>
                                        <p:cTn id="45" dur="2000"/>
                                        <p:tgtEl>
                                          <p:spTgt spid="16">
                                            <p:txEl>
                                              <p:pRg st="0" end="0"/>
                                            </p:txEl>
                                          </p:spTgt>
                                        </p:tgtEl>
                                      </p:cBhvr>
                                    </p:animEffect>
                                  </p:childTnLst>
                                </p:cTn>
                              </p:par>
                              <p:par>
                                <p:cTn id="46" presetID="10" presetClass="entr" presetSubtype="0" fill="hold" grpId="0" nodeType="withEffect">
                                  <p:stCondLst>
                                    <p:cond delay="2500"/>
                                  </p:stCondLst>
                                  <p:childTnLst>
                                    <p:set>
                                      <p:cBhvr>
                                        <p:cTn id="47" dur="1" fill="hold">
                                          <p:stCondLst>
                                            <p:cond delay="0"/>
                                          </p:stCondLst>
                                        </p:cTn>
                                        <p:tgtEl>
                                          <p:spTgt spid="10">
                                            <p:bg/>
                                          </p:spTgt>
                                        </p:tgtEl>
                                        <p:attrNameLst>
                                          <p:attrName>style.visibility</p:attrName>
                                        </p:attrNameLst>
                                      </p:cBhvr>
                                      <p:to>
                                        <p:strVal val="visible"/>
                                      </p:to>
                                    </p:set>
                                    <p:animEffect transition="in" filter="fade">
                                      <p:cBhvr>
                                        <p:cTn id="48" dur="2000"/>
                                        <p:tgtEl>
                                          <p:spTgt spid="10">
                                            <p:bg/>
                                          </p:spTgt>
                                        </p:tgtEl>
                                      </p:cBhvr>
                                    </p:animEffect>
                                  </p:childTnLst>
                                </p:cTn>
                              </p:par>
                              <p:par>
                                <p:cTn id="49" presetID="10" presetClass="entr" presetSubtype="0" fill="hold" grpId="0" nodeType="withEffect">
                                  <p:stCondLst>
                                    <p:cond delay="2500"/>
                                  </p:stCondLst>
                                  <p:childTnLst>
                                    <p:set>
                                      <p:cBhvr>
                                        <p:cTn id="50" dur="1" fill="hold">
                                          <p:stCondLst>
                                            <p:cond delay="0"/>
                                          </p:stCondLst>
                                        </p:cTn>
                                        <p:tgtEl>
                                          <p:spTgt spid="10">
                                            <p:txEl>
                                              <p:pRg st="0" end="0"/>
                                            </p:txEl>
                                          </p:spTgt>
                                        </p:tgtEl>
                                        <p:attrNameLst>
                                          <p:attrName>style.visibility</p:attrName>
                                        </p:attrNameLst>
                                      </p:cBhvr>
                                      <p:to>
                                        <p:strVal val="visible"/>
                                      </p:to>
                                    </p:set>
                                    <p:animEffect transition="in" filter="fade">
                                      <p:cBhvr>
                                        <p:cTn id="51"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build="allAtOnce" animBg="1"/>
      <p:bldP spid="11" grpId="0" build="allAtOnce" animBg="1"/>
      <p:bldP spid="12" grpId="0" build="allAtOnce" animBg="1"/>
      <p:bldP spid="13" grpId="0" build="allAtOnce" animBg="1"/>
      <p:bldP spid="14" grpId="0" uiExpand="1" build="allAtOnce" animBg="1"/>
      <p:bldP spid="15" grpId="0" build="allAtOnce" animBg="1"/>
      <p:bldP spid="16" grpId="0" build="allAtOnce"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214422"/>
            <a:ext cx="8229600" cy="5000660"/>
          </a:xfrm>
        </p:spPr>
        <p:txBody>
          <a:bodyPr>
            <a:normAutofit fontScale="70000" lnSpcReduction="20000"/>
          </a:bodyPr>
          <a:lstStyle/>
          <a:p>
            <a:pPr algn="just">
              <a:buNone/>
            </a:pPr>
            <a:r>
              <a:rPr lang="es-ES" dirty="0" smtClean="0">
                <a:effectLst>
                  <a:outerShdw blurRad="38100" dist="38100" dir="2700000" algn="tl">
                    <a:srgbClr val="000000">
                      <a:alpha val="43137"/>
                    </a:srgbClr>
                  </a:outerShdw>
                </a:effectLst>
              </a:rPr>
              <a:t>	</a:t>
            </a:r>
            <a:r>
              <a:rPr lang="es-ES" dirty="0" err="1" smtClean="0">
                <a:effectLst>
                  <a:outerShdw blurRad="38100" dist="38100" dir="2700000" algn="tl">
                    <a:srgbClr val="000000">
                      <a:alpha val="43137"/>
                    </a:srgbClr>
                  </a:outerShdw>
                </a:effectLst>
              </a:rPr>
              <a:t>Elikos</a:t>
            </a:r>
            <a:r>
              <a:rPr lang="es-ES" dirty="0" smtClean="0">
                <a:effectLst>
                  <a:outerShdw blurRad="38100" dist="38100" dir="2700000" algn="tl">
                    <a:srgbClr val="000000">
                      <a:alpha val="43137"/>
                    </a:srgbClr>
                  </a:outerShdw>
                </a:effectLst>
              </a:rPr>
              <a:t>, constituida como sociedad anónima, se caracteriza por ser </a:t>
            </a:r>
            <a:r>
              <a:rPr lang="es-ES" dirty="0" smtClean="0">
                <a:solidFill>
                  <a:schemeClr val="accent3">
                    <a:lumMod val="75000"/>
                  </a:schemeClr>
                </a:solidFill>
                <a:effectLst>
                  <a:outerShdw blurRad="38100" dist="38100" dir="2700000" algn="tl">
                    <a:srgbClr val="000000">
                      <a:alpha val="43137"/>
                    </a:srgbClr>
                  </a:outerShdw>
                </a:effectLst>
              </a:rPr>
              <a:t>personalista</a:t>
            </a:r>
            <a:r>
              <a:rPr lang="es-ES" dirty="0" smtClean="0">
                <a:effectLst>
                  <a:outerShdw blurRad="38100" dist="38100" dir="2700000" algn="tl">
                    <a:srgbClr val="000000">
                      <a:alpha val="43137"/>
                    </a:srgbClr>
                  </a:outerShdw>
                </a:effectLst>
              </a:rPr>
              <a:t>:</a:t>
            </a:r>
            <a:endParaRPr lang="es-ES" dirty="0" smtClean="0">
              <a:effectLst>
                <a:outerShdw blurRad="38100" dist="38100" dir="2700000" algn="tl">
                  <a:srgbClr val="000000">
                    <a:alpha val="43137"/>
                  </a:srgbClr>
                </a:outerShdw>
              </a:effectLst>
            </a:endParaRPr>
          </a:p>
          <a:p>
            <a:pPr algn="just"/>
            <a:endParaRPr lang="es-ES" dirty="0" smtClean="0">
              <a:effectLst>
                <a:outerShdw blurRad="38100" dist="38100" dir="2700000" algn="tl">
                  <a:srgbClr val="000000">
                    <a:alpha val="43137"/>
                  </a:srgbClr>
                </a:outerShdw>
              </a:effectLst>
            </a:endParaRPr>
          </a:p>
          <a:p>
            <a:pPr algn="just"/>
            <a:r>
              <a:rPr lang="es-ES" dirty="0" smtClean="0">
                <a:effectLst>
                  <a:outerShdw blurRad="38100" dist="38100" dir="2700000" algn="tl">
                    <a:srgbClr val="000000">
                      <a:alpha val="43137"/>
                    </a:srgbClr>
                  </a:outerShdw>
                </a:effectLst>
              </a:rPr>
              <a:t>Cuenta </a:t>
            </a:r>
            <a:r>
              <a:rPr lang="es-ES" dirty="0" smtClean="0">
                <a:effectLst>
                  <a:outerShdw blurRad="38100" dist="38100" dir="2700000" algn="tl">
                    <a:srgbClr val="000000">
                      <a:alpha val="43137"/>
                    </a:srgbClr>
                  </a:outerShdw>
                </a:effectLst>
              </a:rPr>
              <a:t>con dos socios fundadores trabajando en un esquema de 50-50</a:t>
            </a:r>
            <a:r>
              <a:rPr lang="es-ES" dirty="0" smtClean="0">
                <a:effectLst>
                  <a:outerShdw blurRad="38100" dist="38100" dir="2700000" algn="tl">
                    <a:srgbClr val="000000">
                      <a:alpha val="43137"/>
                    </a:srgbClr>
                  </a:outerShdw>
                </a:effectLst>
              </a:rPr>
              <a:t>.  Con lo cual, la </a:t>
            </a:r>
            <a:r>
              <a:rPr lang="es-ES" dirty="0" smtClean="0">
                <a:solidFill>
                  <a:schemeClr val="accent3">
                    <a:lumMod val="75000"/>
                  </a:schemeClr>
                </a:solidFill>
                <a:effectLst>
                  <a:outerShdw blurRad="38100" dist="38100" dir="2700000" algn="tl">
                    <a:srgbClr val="000000">
                      <a:alpha val="43137"/>
                    </a:srgbClr>
                  </a:outerShdw>
                </a:effectLst>
              </a:rPr>
              <a:t>asunción de riesgos</a:t>
            </a:r>
            <a:r>
              <a:rPr lang="es-ES" dirty="0" smtClean="0">
                <a:effectLst>
                  <a:outerShdw blurRad="38100" dist="38100" dir="2700000" algn="tl">
                    <a:srgbClr val="000000">
                      <a:alpha val="43137"/>
                    </a:srgbClr>
                  </a:outerShdw>
                </a:effectLst>
              </a:rPr>
              <a:t> es </a:t>
            </a:r>
            <a:r>
              <a:rPr lang="es-ES" dirty="0" smtClean="0">
                <a:solidFill>
                  <a:schemeClr val="accent3">
                    <a:lumMod val="75000"/>
                  </a:schemeClr>
                </a:solidFill>
                <a:effectLst>
                  <a:outerShdw blurRad="38100" dist="38100" dir="2700000" algn="tl">
                    <a:srgbClr val="000000">
                      <a:alpha val="43137"/>
                    </a:srgbClr>
                  </a:outerShdw>
                </a:effectLst>
              </a:rPr>
              <a:t>alta</a:t>
            </a:r>
            <a:r>
              <a:rPr lang="es-ES" dirty="0" smtClean="0">
                <a:effectLst>
                  <a:outerShdw blurRad="38100" dist="38100" dir="2700000" algn="tl">
                    <a:srgbClr val="000000">
                      <a:alpha val="43137"/>
                    </a:srgbClr>
                  </a:outerShdw>
                </a:effectLst>
              </a:rPr>
              <a:t> ya que las inversiones y el patrimonio es personal.</a:t>
            </a:r>
            <a:endParaRPr lang="es-ES" dirty="0" smtClean="0">
              <a:effectLst>
                <a:outerShdw blurRad="38100" dist="38100" dir="2700000" algn="tl">
                  <a:srgbClr val="000000">
                    <a:alpha val="43137"/>
                  </a:srgbClr>
                </a:outerShdw>
              </a:effectLst>
            </a:endParaRPr>
          </a:p>
          <a:p>
            <a:pPr algn="just">
              <a:buNone/>
            </a:pPr>
            <a:endParaRPr lang="es-ES" dirty="0" smtClean="0">
              <a:effectLst>
                <a:outerShdw blurRad="38100" dist="38100" dir="2700000" algn="tl">
                  <a:srgbClr val="000000">
                    <a:alpha val="43137"/>
                  </a:srgbClr>
                </a:outerShdw>
              </a:effectLst>
            </a:endParaRPr>
          </a:p>
          <a:p>
            <a:pPr algn="just"/>
            <a:r>
              <a:rPr lang="es-ES" dirty="0" smtClean="0">
                <a:effectLst>
                  <a:outerShdw blurRad="38100" dist="38100" dir="2700000" algn="tl">
                    <a:srgbClr val="000000">
                      <a:alpha val="43137"/>
                    </a:srgbClr>
                  </a:outerShdw>
                </a:effectLst>
              </a:rPr>
              <a:t>Hay un buen nivel de </a:t>
            </a:r>
            <a:r>
              <a:rPr lang="es-ES" dirty="0" smtClean="0">
                <a:solidFill>
                  <a:schemeClr val="accent3">
                    <a:lumMod val="75000"/>
                  </a:schemeClr>
                </a:solidFill>
                <a:effectLst>
                  <a:outerShdw blurRad="38100" dist="38100" dir="2700000" algn="tl">
                    <a:srgbClr val="000000">
                      <a:alpha val="43137"/>
                    </a:srgbClr>
                  </a:outerShdw>
                </a:effectLst>
              </a:rPr>
              <a:t>autocontrol</a:t>
            </a:r>
            <a:r>
              <a:rPr lang="es-ES" dirty="0" smtClean="0">
                <a:effectLst>
                  <a:outerShdw blurRad="38100" dist="38100" dir="2700000" algn="tl">
                    <a:srgbClr val="000000">
                      <a:alpha val="43137"/>
                    </a:srgbClr>
                  </a:outerShdw>
                </a:effectLst>
              </a:rPr>
              <a:t> ya que al ser dos los socios fundadores y compañeros, la toma de decisiones es más fácil y por tanto hay mayor control sobre la organización.</a:t>
            </a:r>
          </a:p>
          <a:p>
            <a:pPr algn="just"/>
            <a:endParaRPr lang="es-ES" dirty="0" smtClean="0">
              <a:effectLst>
                <a:outerShdw blurRad="38100" dist="38100" dir="2700000" algn="tl">
                  <a:srgbClr val="000000">
                    <a:alpha val="43137"/>
                  </a:srgbClr>
                </a:outerShdw>
              </a:effectLst>
            </a:endParaRPr>
          </a:p>
          <a:p>
            <a:pPr algn="just"/>
            <a:r>
              <a:rPr lang="es-ES" dirty="0" smtClean="0">
                <a:solidFill>
                  <a:schemeClr val="accent3">
                    <a:lumMod val="75000"/>
                  </a:schemeClr>
                </a:solidFill>
                <a:effectLst>
                  <a:outerShdw blurRad="38100" dist="38100" dir="2700000" algn="tl">
                    <a:srgbClr val="000000">
                      <a:alpha val="43137"/>
                    </a:srgbClr>
                  </a:outerShdw>
                </a:effectLst>
              </a:rPr>
              <a:t>Bajos costes de agencia</a:t>
            </a:r>
            <a:r>
              <a:rPr lang="es-ES" dirty="0" smtClean="0">
                <a:effectLst>
                  <a:outerShdw blurRad="38100" dist="38100" dir="2700000" algn="tl">
                    <a:srgbClr val="000000">
                      <a:alpha val="43137"/>
                    </a:srgbClr>
                  </a:outerShdw>
                </a:effectLst>
              </a:rPr>
              <a:t>, por la misma razón de antes.</a:t>
            </a:r>
          </a:p>
          <a:p>
            <a:pPr algn="just"/>
            <a:endParaRPr lang="es-ES" dirty="0" smtClean="0">
              <a:effectLst>
                <a:outerShdw blurRad="38100" dist="38100" dir="2700000" algn="tl">
                  <a:srgbClr val="000000">
                    <a:alpha val="43137"/>
                  </a:srgbClr>
                </a:outerShdw>
              </a:effectLst>
            </a:endParaRPr>
          </a:p>
          <a:p>
            <a:pPr algn="just"/>
            <a:r>
              <a:rPr lang="es-ES" dirty="0" smtClean="0">
                <a:effectLst>
                  <a:outerShdw blurRad="38100" dist="38100" dir="2700000" algn="tl">
                    <a:srgbClr val="000000">
                      <a:alpha val="43137"/>
                    </a:srgbClr>
                  </a:outerShdw>
                </a:effectLst>
              </a:rPr>
              <a:t>Las limitaciones que presenta son las propias de un gobierno personalista: </a:t>
            </a:r>
            <a:r>
              <a:rPr lang="es-ES" dirty="0" smtClean="0">
                <a:solidFill>
                  <a:schemeClr val="accent3">
                    <a:lumMod val="75000"/>
                  </a:schemeClr>
                </a:solidFill>
                <a:effectLst>
                  <a:outerShdw blurRad="38100" dist="38100" dir="2700000" algn="tl">
                    <a:srgbClr val="000000">
                      <a:alpha val="43137"/>
                    </a:srgbClr>
                  </a:outerShdw>
                </a:effectLst>
              </a:rPr>
              <a:t>escasa</a:t>
            </a:r>
            <a:r>
              <a:rPr lang="es-ES" dirty="0" smtClean="0">
                <a:effectLst>
                  <a:outerShdw blurRad="38100" dist="38100" dir="2700000" algn="tl">
                    <a:srgbClr val="000000">
                      <a:alpha val="43137"/>
                    </a:srgbClr>
                  </a:outerShdw>
                </a:effectLst>
              </a:rPr>
              <a:t> </a:t>
            </a:r>
            <a:r>
              <a:rPr lang="es-ES" dirty="0" smtClean="0">
                <a:solidFill>
                  <a:schemeClr val="accent3">
                    <a:lumMod val="75000"/>
                  </a:schemeClr>
                </a:solidFill>
                <a:effectLst>
                  <a:outerShdw blurRad="38100" dist="38100" dir="2700000" algn="tl">
                    <a:srgbClr val="000000">
                      <a:alpha val="43137"/>
                    </a:srgbClr>
                  </a:outerShdw>
                </a:effectLst>
              </a:rPr>
              <a:t>capacidad</a:t>
            </a:r>
            <a:r>
              <a:rPr lang="es-ES" dirty="0" smtClean="0">
                <a:effectLst>
                  <a:outerShdw blurRad="38100" dist="38100" dir="2700000" algn="tl">
                    <a:srgbClr val="000000">
                      <a:alpha val="43137"/>
                    </a:srgbClr>
                  </a:outerShdw>
                </a:effectLst>
              </a:rPr>
              <a:t> de </a:t>
            </a:r>
            <a:r>
              <a:rPr lang="es-ES" dirty="0" smtClean="0">
                <a:solidFill>
                  <a:schemeClr val="accent3">
                    <a:lumMod val="75000"/>
                  </a:schemeClr>
                </a:solidFill>
                <a:effectLst>
                  <a:outerShdw blurRad="38100" dist="38100" dir="2700000" algn="tl">
                    <a:srgbClr val="000000">
                      <a:alpha val="43137"/>
                    </a:srgbClr>
                  </a:outerShdw>
                </a:effectLst>
              </a:rPr>
              <a:t>crecimiento</a:t>
            </a:r>
            <a:r>
              <a:rPr lang="es-ES" dirty="0" smtClean="0">
                <a:effectLst>
                  <a:outerShdw blurRad="38100" dist="38100" dir="2700000" algn="tl">
                    <a:srgbClr val="000000">
                      <a:alpha val="43137"/>
                    </a:srgbClr>
                  </a:outerShdw>
                </a:effectLst>
              </a:rPr>
              <a:t> e </a:t>
            </a:r>
            <a:r>
              <a:rPr lang="es-ES" dirty="0" smtClean="0">
                <a:solidFill>
                  <a:schemeClr val="accent3">
                    <a:lumMod val="75000"/>
                  </a:schemeClr>
                </a:solidFill>
                <a:effectLst>
                  <a:outerShdw blurRad="38100" dist="38100" dir="2700000" algn="tl">
                    <a:srgbClr val="000000">
                      <a:alpha val="43137"/>
                    </a:srgbClr>
                  </a:outerShdw>
                </a:effectLst>
              </a:rPr>
              <a:t>inversión</a:t>
            </a:r>
            <a:r>
              <a:rPr lang="es-ES" dirty="0" smtClean="0">
                <a:effectLst>
                  <a:outerShdw blurRad="38100" dist="38100" dir="2700000" algn="tl">
                    <a:srgbClr val="000000">
                      <a:alpha val="43137"/>
                    </a:srgbClr>
                  </a:outerShdw>
                </a:effectLst>
              </a:rPr>
              <a:t>, ya que al ser una empresa pequeña tiene menos posibilidades de conseguir capital e invertir.</a:t>
            </a:r>
            <a:endParaRPr lang="es-ES" dirty="0">
              <a:effectLst>
                <a:outerShdw blurRad="38100" dist="38100" dir="2700000" algn="tl">
                  <a:srgbClr val="000000">
                    <a:alpha val="43137"/>
                  </a:srgbClr>
                </a:outerShdw>
              </a:effectLst>
            </a:endParaRPr>
          </a:p>
          <a:p>
            <a:pPr algn="just">
              <a:buNone/>
            </a:pPr>
            <a:r>
              <a:rPr lang="es-ES" dirty="0" smtClean="0">
                <a:effectLst>
                  <a:outerShdw blurRad="38100" dist="38100" dir="2700000" algn="tl">
                    <a:srgbClr val="000000">
                      <a:alpha val="43137"/>
                    </a:srgbClr>
                  </a:outerShdw>
                </a:effectLst>
              </a:rPr>
              <a:t>	</a:t>
            </a: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85720" y="0"/>
            <a:ext cx="8472518" cy="1143000"/>
          </a:xfrm>
        </p:spPr>
        <p:txBody>
          <a:bodyPr>
            <a:normAutofit/>
          </a:bodyPr>
          <a:lstStyle/>
          <a:p>
            <a:pPr algn="ctr"/>
            <a:r>
              <a:rPr lang="es-ES" dirty="0" smtClean="0"/>
              <a:t>GOBIERNO</a:t>
            </a:r>
            <a:endParaRPr lang="es-ES" dirty="0"/>
          </a:p>
        </p:txBody>
      </p:sp>
      <p:sp>
        <p:nvSpPr>
          <p:cNvPr id="5" name="4 Flecha curvada hacia arriba">
            <a:hlinkClick r:id="" action="ppaction://hlinkshowjump?jump=previousslide"/>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285860"/>
            <a:ext cx="8229600" cy="4857784"/>
          </a:xfrm>
        </p:spPr>
        <p:txBody>
          <a:bodyPr>
            <a:normAutofit fontScale="92500" lnSpcReduction="20000"/>
          </a:bodyPr>
          <a:lstStyle/>
          <a:p>
            <a:pPr algn="just">
              <a:buNone/>
            </a:pPr>
            <a:r>
              <a:rPr lang="es-ES" sz="2200" dirty="0" smtClean="0"/>
              <a:t>	</a:t>
            </a:r>
            <a:r>
              <a:rPr lang="es-ES" sz="2200" dirty="0" smtClean="0">
                <a:effectLst>
                  <a:outerShdw blurRad="38100" dist="38100" dir="2700000" algn="tl">
                    <a:srgbClr val="000000">
                      <a:alpha val="43137"/>
                    </a:srgbClr>
                  </a:outerShdw>
                </a:effectLst>
              </a:rPr>
              <a:t>En </a:t>
            </a:r>
            <a:r>
              <a:rPr lang="es-ES" sz="2200" dirty="0" err="1" smtClean="0">
                <a:effectLst>
                  <a:outerShdw blurRad="38100" dist="38100" dir="2700000" algn="tl">
                    <a:srgbClr val="000000">
                      <a:alpha val="43137"/>
                    </a:srgbClr>
                  </a:outerShdw>
                </a:effectLst>
              </a:rPr>
              <a:t>Elikos</a:t>
            </a:r>
            <a:r>
              <a:rPr lang="es-ES" sz="2200" dirty="0" smtClean="0">
                <a:effectLst>
                  <a:outerShdw blurRad="38100" dist="38100" dir="2700000" algn="tl">
                    <a:srgbClr val="000000">
                      <a:alpha val="43137"/>
                    </a:srgbClr>
                  </a:outerShdw>
                </a:effectLst>
              </a:rPr>
              <a:t>, cada trabajo es especializado según las necesidades de cada cliente, por eso nos encontramos ante una </a:t>
            </a:r>
            <a:r>
              <a:rPr lang="es-ES" sz="2200" dirty="0" smtClean="0">
                <a:solidFill>
                  <a:schemeClr val="accent3">
                    <a:lumMod val="75000"/>
                  </a:schemeClr>
                </a:solidFill>
                <a:effectLst>
                  <a:outerShdw blurRad="38100" dist="38100" dir="2700000" algn="tl">
                    <a:srgbClr val="000000">
                      <a:alpha val="43137"/>
                    </a:srgbClr>
                  </a:outerShdw>
                </a:effectLst>
              </a:rPr>
              <a:t>tecnología unitaria</a:t>
            </a:r>
            <a:r>
              <a:rPr lang="es-ES" sz="2200" dirty="0" smtClean="0">
                <a:effectLst>
                  <a:outerShdw blurRad="38100" dist="38100" dir="2700000" algn="tl">
                    <a:srgbClr val="000000">
                      <a:alpha val="43137"/>
                    </a:srgbClr>
                  </a:outerShdw>
                </a:effectLst>
              </a:rPr>
              <a:t>:</a:t>
            </a:r>
          </a:p>
          <a:p>
            <a:pPr algn="just">
              <a:buNone/>
            </a:pPr>
            <a:endParaRPr lang="es-ES" sz="2200" dirty="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La </a:t>
            </a:r>
            <a:r>
              <a:rPr lang="es-ES" sz="2200" dirty="0" smtClean="0">
                <a:effectLst>
                  <a:outerShdw blurRad="38100" dist="38100" dir="2700000" algn="tl">
                    <a:srgbClr val="000000">
                      <a:alpha val="43137"/>
                    </a:srgbClr>
                  </a:outerShdw>
                </a:effectLst>
              </a:rPr>
              <a:t>tecnología en </a:t>
            </a:r>
            <a:r>
              <a:rPr lang="es-ES" sz="2200" dirty="0" err="1" smtClean="0">
                <a:effectLst>
                  <a:outerShdw blurRad="38100" dist="38100" dir="2700000" algn="tl">
                    <a:srgbClr val="000000">
                      <a:alpha val="43137"/>
                    </a:srgbClr>
                  </a:outerShdw>
                </a:effectLst>
              </a:rPr>
              <a:t>Elikos</a:t>
            </a:r>
            <a:r>
              <a:rPr lang="es-ES" sz="2200" dirty="0" smtClean="0">
                <a:effectLst>
                  <a:outerShdw blurRad="38100" dist="38100" dir="2700000" algn="tl">
                    <a:srgbClr val="000000">
                      <a:alpha val="43137"/>
                    </a:srgbClr>
                  </a:outerShdw>
                </a:effectLst>
              </a:rPr>
              <a:t> es de </a:t>
            </a:r>
            <a:r>
              <a:rPr lang="es-ES" sz="2200" dirty="0" smtClean="0">
                <a:solidFill>
                  <a:schemeClr val="accent3">
                    <a:lumMod val="75000"/>
                  </a:schemeClr>
                </a:solidFill>
                <a:effectLst>
                  <a:outerShdw blurRad="38100" dist="38100" dir="2700000" algn="tl">
                    <a:srgbClr val="000000">
                      <a:alpha val="43137"/>
                    </a:srgbClr>
                  </a:outerShdw>
                </a:effectLst>
              </a:rPr>
              <a:t>regulación baja</a:t>
            </a:r>
            <a:r>
              <a:rPr lang="es-ES" sz="2200" dirty="0" smtClean="0">
                <a:effectLst>
                  <a:outerShdw blurRad="38100" dist="38100" dir="2700000" algn="tl">
                    <a:srgbClr val="000000">
                      <a:alpha val="43137"/>
                    </a:srgbClr>
                  </a:outerShdw>
                </a:effectLst>
              </a:rPr>
              <a:t>, ya que ellos ejercen el control sobre los programas informáticos, decidiendo que uso le darán a la tecnología de la que disponen.</a:t>
            </a: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La </a:t>
            </a:r>
            <a:r>
              <a:rPr lang="es-ES" sz="2200" dirty="0" smtClean="0">
                <a:solidFill>
                  <a:schemeClr val="accent3">
                    <a:lumMod val="75000"/>
                  </a:schemeClr>
                </a:solidFill>
                <a:effectLst>
                  <a:outerShdw blurRad="38100" dist="38100" dir="2700000" algn="tl">
                    <a:srgbClr val="000000">
                      <a:alpha val="43137"/>
                    </a:srgbClr>
                  </a:outerShdw>
                </a:effectLst>
              </a:rPr>
              <a:t>sofisticación</a:t>
            </a:r>
            <a:r>
              <a:rPr lang="es-ES" sz="2200" dirty="0" smtClean="0">
                <a:effectLst>
                  <a:outerShdw blurRad="38100" dist="38100" dir="2700000" algn="tl">
                    <a:srgbClr val="000000">
                      <a:alpha val="43137"/>
                    </a:srgbClr>
                  </a:outerShdw>
                </a:effectLst>
              </a:rPr>
              <a:t> de la tecnología es muy </a:t>
            </a:r>
            <a:r>
              <a:rPr lang="es-ES" sz="2200" dirty="0" smtClean="0">
                <a:solidFill>
                  <a:schemeClr val="accent3">
                    <a:lumMod val="75000"/>
                  </a:schemeClr>
                </a:solidFill>
                <a:effectLst>
                  <a:outerShdw blurRad="38100" dist="38100" dir="2700000" algn="tl">
                    <a:srgbClr val="000000">
                      <a:alpha val="43137"/>
                    </a:srgbClr>
                  </a:outerShdw>
                </a:effectLst>
              </a:rPr>
              <a:t>elevada </a:t>
            </a:r>
            <a:r>
              <a:rPr lang="es-ES" sz="2200" dirty="0" smtClean="0">
                <a:effectLst>
                  <a:outerShdw blurRad="38100" dist="38100" dir="2700000" algn="tl">
                    <a:srgbClr val="000000">
                      <a:alpha val="43137"/>
                    </a:srgbClr>
                  </a:outerShdw>
                </a:effectLst>
              </a:rPr>
              <a:t>ya que se emplean programas informáticos de diseño muy complejos para poder mantenerse en el mercado.</a:t>
            </a: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La </a:t>
            </a:r>
            <a:r>
              <a:rPr lang="es-ES" sz="2200" dirty="0" smtClean="0">
                <a:solidFill>
                  <a:schemeClr val="accent3">
                    <a:lumMod val="75000"/>
                  </a:schemeClr>
                </a:solidFill>
                <a:effectLst>
                  <a:outerShdw blurRad="38100" dist="38100" dir="2700000" algn="tl">
                    <a:srgbClr val="000000">
                      <a:alpha val="43137"/>
                    </a:srgbClr>
                  </a:outerShdw>
                </a:effectLst>
              </a:rPr>
              <a:t>rutina</a:t>
            </a:r>
            <a:r>
              <a:rPr lang="es-ES" sz="2200" dirty="0" smtClean="0">
                <a:effectLst>
                  <a:outerShdw blurRad="38100" dist="38100" dir="2700000" algn="tl">
                    <a:srgbClr val="000000">
                      <a:alpha val="43137"/>
                    </a:srgbClr>
                  </a:outerShdw>
                </a:effectLst>
              </a:rPr>
              <a:t> es </a:t>
            </a:r>
            <a:r>
              <a:rPr lang="es-ES" sz="2200" dirty="0" smtClean="0">
                <a:solidFill>
                  <a:schemeClr val="accent3">
                    <a:lumMod val="75000"/>
                  </a:schemeClr>
                </a:solidFill>
                <a:effectLst>
                  <a:outerShdw blurRad="38100" dist="38100" dir="2700000" algn="tl">
                    <a:srgbClr val="000000">
                      <a:alpha val="43137"/>
                    </a:srgbClr>
                  </a:outerShdw>
                </a:effectLst>
              </a:rPr>
              <a:t>media-baja</a:t>
            </a:r>
            <a:r>
              <a:rPr lang="es-ES" sz="2200" dirty="0" smtClean="0">
                <a:effectLst>
                  <a:outerShdw blurRad="38100" dist="38100" dir="2700000" algn="tl">
                    <a:srgbClr val="000000">
                      <a:alpha val="43137"/>
                    </a:srgbClr>
                  </a:outerShdw>
                </a:effectLst>
              </a:rPr>
              <a:t>, ya que aunque cada cliente suele solicitar unos servicios dentro de una gama más o menos conocida, las peticiones de cada uno suelen ser bastante diferentes y eso presenta diversos modos de enfrentar el </a:t>
            </a:r>
            <a:r>
              <a:rPr lang="es-ES" sz="2200" dirty="0" smtClean="0">
                <a:effectLst>
                  <a:outerShdw blurRad="38100" dist="38100" dir="2700000" algn="tl">
                    <a:srgbClr val="000000">
                      <a:alpha val="43137"/>
                    </a:srgbClr>
                  </a:outerShdw>
                </a:effectLst>
              </a:rPr>
              <a:t>trabajo así como problemas inesperados.</a:t>
            </a:r>
            <a:endParaRPr lang="es-ES" sz="2200" dirty="0" smtClean="0">
              <a:effectLst>
                <a:outerShdw blurRad="38100" dist="38100" dir="2700000" algn="tl">
                  <a:srgbClr val="000000">
                    <a:alpha val="43137"/>
                  </a:srgbClr>
                </a:outerShdw>
              </a:effectLst>
            </a:endParaRPr>
          </a:p>
          <a:p>
            <a:pPr algn="just"/>
            <a:endParaRPr lang="es-ES" sz="2000" dirty="0" smtClean="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335200"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TECNOLOGÍA</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071546"/>
            <a:ext cx="8229600" cy="5143536"/>
          </a:xfrm>
        </p:spPr>
        <p:txBody>
          <a:bodyPr>
            <a:normAutofit fontScale="92500" lnSpcReduction="10000"/>
          </a:bodyPr>
          <a:lstStyle/>
          <a:p>
            <a:pPr algn="just">
              <a:buNone/>
            </a:pPr>
            <a:r>
              <a:rPr lang="es-ES" sz="2200" dirty="0" smtClean="0">
                <a:effectLst>
                  <a:outerShdw blurRad="38100" dist="38100" dir="2700000" algn="tl">
                    <a:srgbClr val="000000">
                      <a:alpha val="43137"/>
                    </a:srgbClr>
                  </a:outerShdw>
                </a:effectLst>
              </a:rPr>
              <a:t>	</a:t>
            </a:r>
            <a:r>
              <a:rPr lang="es-ES" sz="2200" dirty="0" smtClean="0">
                <a:effectLst>
                  <a:outerShdw blurRad="38100" dist="38100" dir="2700000" algn="tl">
                    <a:srgbClr val="000000">
                      <a:alpha val="43137"/>
                    </a:srgbClr>
                  </a:outerShdw>
                </a:effectLst>
              </a:rPr>
              <a:t>Esta organización presenta una estrategia ofensiva porque:</a:t>
            </a:r>
            <a:endParaRPr lang="es-ES" sz="2200" dirty="0" smtClean="0">
              <a:effectLst>
                <a:outerShdw blurRad="38100" dist="38100" dir="2700000" algn="tl">
                  <a:srgbClr val="000000">
                    <a:alpha val="43137"/>
                  </a:srgbClr>
                </a:outerShdw>
              </a:effectLst>
            </a:endParaRPr>
          </a:p>
          <a:p>
            <a:pPr algn="just">
              <a:buNone/>
            </a:pPr>
            <a:endParaRPr lang="es-ES" sz="2200" dirty="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Hay una </a:t>
            </a:r>
            <a:r>
              <a:rPr lang="es-ES" sz="2200" dirty="0" smtClean="0">
                <a:solidFill>
                  <a:schemeClr val="accent3">
                    <a:lumMod val="75000"/>
                  </a:schemeClr>
                </a:solidFill>
                <a:effectLst>
                  <a:outerShdw blurRad="38100" dist="38100" dir="2700000" algn="tl">
                    <a:srgbClr val="000000">
                      <a:alpha val="43137"/>
                    </a:srgbClr>
                  </a:outerShdw>
                </a:effectLst>
              </a:rPr>
              <a:t>constante investigación </a:t>
            </a:r>
            <a:r>
              <a:rPr lang="es-ES" sz="2200" dirty="0" smtClean="0">
                <a:effectLst>
                  <a:outerShdw blurRad="38100" dist="38100" dir="2700000" algn="tl">
                    <a:srgbClr val="000000">
                      <a:alpha val="43137"/>
                    </a:srgbClr>
                  </a:outerShdw>
                </a:effectLst>
              </a:rPr>
              <a:t>y </a:t>
            </a:r>
            <a:r>
              <a:rPr lang="es-ES" sz="2200" dirty="0" smtClean="0">
                <a:solidFill>
                  <a:schemeClr val="accent3">
                    <a:lumMod val="75000"/>
                  </a:schemeClr>
                </a:solidFill>
                <a:effectLst>
                  <a:outerShdw blurRad="38100" dist="38100" dir="2700000" algn="tl">
                    <a:srgbClr val="000000">
                      <a:alpha val="43137"/>
                    </a:srgbClr>
                  </a:outerShdw>
                </a:effectLst>
              </a:rPr>
              <a:t>actualización</a:t>
            </a:r>
            <a:r>
              <a:rPr lang="es-ES" sz="2200" dirty="0" smtClean="0">
                <a:effectLst>
                  <a:outerShdw blurRad="38100" dist="38100" dir="2700000" algn="tl">
                    <a:srgbClr val="000000">
                      <a:alpha val="43137"/>
                    </a:srgbClr>
                  </a:outerShdw>
                </a:effectLst>
              </a:rPr>
              <a:t> de las herramientas de trabajo, ya que la tecnología informática se desarrolla continuamente.</a:t>
            </a:r>
            <a:endParaRPr lang="es-ES" sz="2200" dirty="0" smtClean="0">
              <a:effectLst>
                <a:outerShdw blurRad="38100" dist="38100" dir="2700000" algn="tl">
                  <a:srgbClr val="000000">
                    <a:alpha val="43137"/>
                  </a:srgbClr>
                </a:outerShdw>
              </a:effectLst>
            </a:endParaRP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Debido a esto, las oportunidades que uno no aproveche, las empleará el otro y esto marcará la diferencia en este mercado caracterizado por la </a:t>
            </a:r>
            <a:r>
              <a:rPr lang="es-ES" sz="2200" dirty="0" smtClean="0">
                <a:solidFill>
                  <a:schemeClr val="accent3">
                    <a:lumMod val="75000"/>
                  </a:schemeClr>
                </a:solidFill>
                <a:effectLst>
                  <a:outerShdw blurRad="38100" dist="38100" dir="2700000" algn="tl">
                    <a:srgbClr val="000000">
                      <a:alpha val="43137"/>
                    </a:srgbClr>
                  </a:outerShdw>
                </a:effectLst>
              </a:rPr>
              <a:t>competitividad</a:t>
            </a:r>
            <a:r>
              <a:rPr lang="es-ES" sz="2200" dirty="0" smtClean="0">
                <a:effectLst>
                  <a:outerShdw blurRad="38100" dist="38100" dir="2700000" algn="tl">
                    <a:srgbClr val="000000">
                      <a:alpha val="43137"/>
                    </a:srgbClr>
                  </a:outerShdw>
                </a:effectLst>
              </a:rPr>
              <a:t>.</a:t>
            </a:r>
            <a:endParaRPr lang="es-ES" sz="2200" dirty="0" smtClean="0">
              <a:effectLst>
                <a:outerShdw blurRad="38100" dist="38100" dir="2700000" algn="tl">
                  <a:srgbClr val="000000">
                    <a:alpha val="43137"/>
                  </a:srgbClr>
                </a:outerShdw>
              </a:effectLst>
            </a:endParaRP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Para hacer frente a los nuevos avances en el área del diseño gráfico, los empleados asisten a </a:t>
            </a:r>
            <a:r>
              <a:rPr lang="es-ES" sz="2200" dirty="0" smtClean="0">
                <a:solidFill>
                  <a:schemeClr val="accent3">
                    <a:lumMod val="75000"/>
                  </a:schemeClr>
                </a:solidFill>
                <a:effectLst>
                  <a:outerShdw blurRad="38100" dist="38100" dir="2700000" algn="tl">
                    <a:srgbClr val="000000">
                      <a:alpha val="43137"/>
                    </a:srgbClr>
                  </a:outerShdw>
                </a:effectLst>
              </a:rPr>
              <a:t>cursos de formación</a:t>
            </a:r>
            <a:r>
              <a:rPr lang="es-ES" sz="2200" dirty="0" smtClean="0">
                <a:effectLst>
                  <a:outerShdw blurRad="38100" dist="38100" dir="2700000" algn="tl">
                    <a:srgbClr val="000000">
                      <a:alpha val="43137"/>
                    </a:srgbClr>
                  </a:outerShdw>
                </a:effectLst>
              </a:rPr>
              <a:t>.</a:t>
            </a: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La empresa busca en su producción la </a:t>
            </a:r>
            <a:r>
              <a:rPr lang="es-ES" sz="2200" dirty="0" smtClean="0">
                <a:solidFill>
                  <a:schemeClr val="accent3">
                    <a:lumMod val="75000"/>
                  </a:schemeClr>
                </a:solidFill>
                <a:effectLst>
                  <a:outerShdw blurRad="38100" dist="38100" dir="2700000" algn="tl">
                    <a:srgbClr val="000000">
                      <a:alpha val="43137"/>
                    </a:srgbClr>
                  </a:outerShdw>
                </a:effectLst>
              </a:rPr>
              <a:t>innovación</a:t>
            </a:r>
            <a:r>
              <a:rPr lang="es-ES" sz="2200" dirty="0" smtClean="0">
                <a:effectLst>
                  <a:outerShdw blurRad="38100" dist="38100" dir="2700000" algn="tl">
                    <a:srgbClr val="000000">
                      <a:alpha val="43137"/>
                    </a:srgbClr>
                  </a:outerShdw>
                </a:effectLst>
              </a:rPr>
              <a:t> antes que la reducción de costes, ofrecer productos diferentes aunque esto les cause una mayor inversión.</a:t>
            </a:r>
            <a:endParaRPr lang="es-ES" sz="2200" dirty="0" smtClean="0">
              <a:effectLst>
                <a:outerShdw blurRad="38100" dist="38100" dir="2700000" algn="tl">
                  <a:srgbClr val="000000">
                    <a:alpha val="43137"/>
                  </a:srgbClr>
                </a:outerShdw>
              </a:effectLst>
            </a:endParaRPr>
          </a:p>
          <a:p>
            <a:pPr algn="just"/>
            <a:endParaRPr lang="es-ES" sz="2000" dirty="0" smtClean="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335200"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ESTRATEGIA</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1000"/>
                                        <p:tgtEl>
                                          <p:spTgt spid="3">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000"/>
                                        <p:tgtEl>
                                          <p:spTgt spid="3">
                                            <p:txEl>
                                              <p:pRg st="6" end="6"/>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t>ENTORNO</a:t>
            </a:r>
            <a:endParaRPr lang="es-ES" dirty="0"/>
          </a:p>
        </p:txBody>
      </p:sp>
      <p:sp>
        <p:nvSpPr>
          <p:cNvPr id="4" name="3 Rectángulo redondeado">
            <a:hlinkClick r:id="rId2" action="ppaction://hlinksldjump"/>
          </p:cNvPr>
          <p:cNvSpPr/>
          <p:nvPr/>
        </p:nvSpPr>
        <p:spPr>
          <a:xfrm>
            <a:off x="1643042" y="2714620"/>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 GENÉRICO</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3500430" y="4500570"/>
            <a:ext cx="2357454"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VALORACIÓN GLOBAL</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a:hlinkClick r:id="rId4" action="ppaction://hlinksldjump"/>
          </p:cNvPr>
          <p:cNvSpPr/>
          <p:nvPr/>
        </p:nvSpPr>
        <p:spPr>
          <a:xfrm>
            <a:off x="5429256" y="2714620"/>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E. ESPECÍFICO</a:t>
            </a:r>
            <a:endParaRPr lang="es-ES" b="1" spc="150" dirty="0">
              <a:ln w="11430"/>
              <a:solidFill>
                <a:srgbClr val="F8F8F8"/>
              </a:solidFill>
              <a:effectLst>
                <a:outerShdw blurRad="25400" algn="tl" rotWithShape="0">
                  <a:srgbClr val="000000">
                    <a:alpha val="43000"/>
                  </a:srgbClr>
                </a:outerShdw>
              </a:effectLst>
            </a:endParaRPr>
          </a:p>
        </p:txBody>
      </p:sp>
      <p:sp>
        <p:nvSpPr>
          <p:cNvPr id="8" name="7 Flecha curvada hacia arriba">
            <a:hlinkClick r:id="rId5"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9" name="8 Estrella de 5 puntas">
            <a:hlinkClick r:id="rId6"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pie de página"/>
          <p:cNvSpPr>
            <a:spLocks noGrp="1"/>
          </p:cNvSpPr>
          <p:nvPr>
            <p:ph type="ftr" sz="quarter" idx="11"/>
          </p:nvPr>
        </p:nvSpPr>
        <p:spPr>
          <a:xfrm>
            <a:off x="4380072" y="6407944"/>
            <a:ext cx="3120886"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effectLst>
                  <a:outerShdw blurRad="38100" dist="38100" dir="2700000" algn="tl">
                    <a:srgbClr val="000000">
                      <a:alpha val="43137"/>
                    </a:srgbClr>
                  </a:outerShdw>
                </a:effectLst>
              </a:rPr>
              <a:t>ENTORNO GENÉRICO</a:t>
            </a:r>
            <a:endParaRPr lang="es-ES" dirty="0">
              <a:effectLst>
                <a:outerShdw blurRad="38100" dist="38100" dir="2700000" algn="tl">
                  <a:srgbClr val="000000">
                    <a:alpha val="43137"/>
                  </a:srgbClr>
                </a:outerShdw>
              </a:effectLst>
            </a:endParaRPr>
          </a:p>
        </p:txBody>
      </p:sp>
      <p:sp>
        <p:nvSpPr>
          <p:cNvPr id="5" name="4 Rectángulo redondeado">
            <a:hlinkClick r:id="rId2" action="ppaction://hlinksldjump"/>
          </p:cNvPr>
          <p:cNvSpPr/>
          <p:nvPr/>
        </p:nvSpPr>
        <p:spPr>
          <a:xfrm>
            <a:off x="1347764" y="2500306"/>
            <a:ext cx="2438418" cy="135732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SOCIOCULTURAL</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a:hlinkClick r:id="rId3" action="ppaction://hlinksldjump"/>
          </p:cNvPr>
          <p:cNvSpPr/>
          <p:nvPr/>
        </p:nvSpPr>
        <p:spPr>
          <a:xfrm>
            <a:off x="3143240" y="4500570"/>
            <a:ext cx="2428892" cy="135732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POLÍTICO</a:t>
            </a:r>
            <a:endParaRPr lang="es-ES" b="1" spc="150" dirty="0">
              <a:ln w="11430"/>
              <a:solidFill>
                <a:srgbClr val="F8F8F8"/>
              </a:solidFill>
              <a:effectLst>
                <a:outerShdw blurRad="25400" algn="tl" rotWithShape="0">
                  <a:srgbClr val="000000">
                    <a:alpha val="43000"/>
                  </a:srgbClr>
                </a:outerShdw>
              </a:effectLst>
            </a:endParaRPr>
          </a:p>
        </p:txBody>
      </p:sp>
      <p:sp>
        <p:nvSpPr>
          <p:cNvPr id="7" name="6 Rectángulo redondeado">
            <a:hlinkClick r:id="rId4" action="ppaction://hlinksldjump"/>
          </p:cNvPr>
          <p:cNvSpPr/>
          <p:nvPr/>
        </p:nvSpPr>
        <p:spPr>
          <a:xfrm>
            <a:off x="4929190" y="2571744"/>
            <a:ext cx="2428892" cy="1357322"/>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TECNOLOGICO</a:t>
            </a:r>
            <a:endParaRPr lang="es-ES" b="1" spc="150" dirty="0">
              <a:ln w="11430"/>
              <a:solidFill>
                <a:srgbClr val="F8F8F8"/>
              </a:solidFill>
              <a:effectLst>
                <a:outerShdw blurRad="25400" algn="tl" rotWithShape="0">
                  <a:srgbClr val="000000">
                    <a:alpha val="43000"/>
                  </a:srgbClr>
                </a:outerShdw>
              </a:effectLst>
            </a:endParaRPr>
          </a:p>
        </p:txBody>
      </p:sp>
      <p:sp>
        <p:nvSpPr>
          <p:cNvPr id="9" name="8 Flecha curvada hacia arriba">
            <a:hlinkClick r:id="" action="ppaction://hlinkshowjump?jump=previousslide"/>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10" name="9 Estrella de 5 puntas">
            <a:hlinkClick r:id="rId5"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071546"/>
            <a:ext cx="8229600" cy="5214974"/>
          </a:xfrm>
        </p:spPr>
        <p:txBody>
          <a:bodyPr>
            <a:normAutofit/>
          </a:bodyPr>
          <a:lstStyle/>
          <a:p>
            <a:pPr algn="just">
              <a:buNone/>
            </a:pPr>
            <a:r>
              <a:rPr lang="es-ES" sz="2400" dirty="0" smtClean="0">
                <a:effectLst>
                  <a:outerShdw blurRad="38100" dist="38100" dir="2700000" algn="tl">
                    <a:srgbClr val="000000">
                      <a:alpha val="43137"/>
                    </a:srgbClr>
                  </a:outerShdw>
                </a:effectLst>
              </a:rPr>
              <a:t>	Hoy día nos encontramos ante una sociedad claramente comunicativa, la publicidad es un factor relevante, por lo que el servicio ofrecido es muy demandado</a:t>
            </a:r>
            <a:r>
              <a:rPr lang="es-ES" sz="2400" dirty="0" smtClean="0">
                <a:effectLst>
                  <a:outerShdw blurRad="38100" dist="38100" dir="2700000" algn="tl">
                    <a:srgbClr val="000000">
                      <a:alpha val="43137"/>
                    </a:srgbClr>
                  </a:outerShdw>
                </a:effectLst>
              </a:rPr>
              <a:t>.</a:t>
            </a:r>
          </a:p>
          <a:p>
            <a:pPr algn="just">
              <a:buNone/>
            </a:pPr>
            <a:endParaRPr lang="es-ES" dirty="0" smtClean="0">
              <a:effectLst>
                <a:outerShdw blurRad="38100" dist="38100" dir="2700000" algn="tl">
                  <a:srgbClr val="000000">
                    <a:alpha val="43137"/>
                  </a:srgbClr>
                </a:outerShdw>
              </a:effectLst>
            </a:endParaRPr>
          </a:p>
          <a:p>
            <a:pPr algn="just">
              <a:buNone/>
            </a:pPr>
            <a:r>
              <a:rPr lang="es-ES" dirty="0" smtClean="0">
                <a:effectLst>
                  <a:outerShdw blurRad="38100" dist="38100" dir="2700000" algn="tl">
                    <a:srgbClr val="000000">
                      <a:alpha val="43137"/>
                    </a:srgbClr>
                  </a:outerShdw>
                </a:effectLst>
              </a:rPr>
              <a:t>	</a:t>
            </a:r>
            <a:r>
              <a:rPr lang="es-ES" sz="2400" dirty="0" smtClean="0">
                <a:effectLst>
                  <a:outerShdw blurRad="38100" dist="38100" dir="2700000" algn="tl">
                    <a:srgbClr val="000000">
                      <a:alpha val="43137"/>
                    </a:srgbClr>
                  </a:outerShdw>
                </a:effectLst>
              </a:rPr>
              <a:t>El </a:t>
            </a:r>
            <a:r>
              <a:rPr lang="es-ES" sz="2400" dirty="0" smtClean="0">
                <a:effectLst>
                  <a:outerShdw blurRad="38100" dist="38100" dir="2700000" algn="tl">
                    <a:srgbClr val="000000">
                      <a:alpha val="43137"/>
                    </a:srgbClr>
                  </a:outerShdw>
                </a:effectLst>
              </a:rPr>
              <a:t>trabajo profesional creativo que </a:t>
            </a:r>
            <a:r>
              <a:rPr lang="es-ES" sz="2400" dirty="0" err="1" smtClean="0">
                <a:effectLst>
                  <a:outerShdw blurRad="38100" dist="38100" dir="2700000" algn="tl">
                    <a:srgbClr val="000000">
                      <a:alpha val="43137"/>
                    </a:srgbClr>
                  </a:outerShdw>
                </a:effectLst>
              </a:rPr>
              <a:t>Elikos</a:t>
            </a:r>
            <a:r>
              <a:rPr lang="es-ES" sz="2400" dirty="0" smtClean="0">
                <a:effectLst>
                  <a:outerShdw blurRad="38100" dist="38100" dir="2700000" algn="tl">
                    <a:srgbClr val="000000">
                      <a:alpha val="43137"/>
                    </a:srgbClr>
                  </a:outerShdw>
                </a:effectLst>
              </a:rPr>
              <a:t> ofrece debe de ir de la mano de la cultura e idiosincrasia de la sociedad para que de ese modo el mensaje gráfico sea de mayor impacto en ella.</a:t>
            </a:r>
          </a:p>
          <a:p>
            <a:pPr algn="just">
              <a:buNone/>
            </a:pPr>
            <a:r>
              <a:rPr lang="es-ES" dirty="0" smtClean="0">
                <a:effectLst>
                  <a:outerShdw blurRad="38100" dist="38100" dir="2700000" algn="tl">
                    <a:srgbClr val="000000">
                      <a:alpha val="43137"/>
                    </a:srgbClr>
                  </a:outerShdw>
                </a:effectLst>
              </a:rPr>
              <a:t>	</a:t>
            </a:r>
          </a:p>
          <a:p>
            <a:pPr algn="just">
              <a:buNone/>
            </a:pPr>
            <a:endParaRPr lang="es-ES" dirty="0" smtClean="0">
              <a:effectLst>
                <a:outerShdw blurRad="38100" dist="38100" dir="2700000" algn="tl">
                  <a:srgbClr val="000000">
                    <a:alpha val="43137"/>
                  </a:srgbClr>
                </a:outerShdw>
              </a:effectLst>
            </a:endParaRPr>
          </a:p>
          <a:p>
            <a:pPr algn="just">
              <a:buNone/>
            </a:pPr>
            <a:endParaRPr lang="es-ES" dirty="0" smtClean="0">
              <a:effectLst>
                <a:outerShdw blurRad="38100" dist="38100" dir="2700000" algn="tl">
                  <a:srgbClr val="000000">
                    <a:alpha val="43137"/>
                  </a:srgbClr>
                </a:outerShdw>
              </a:effectLst>
            </a:endParaRPr>
          </a:p>
          <a:p>
            <a:pPr algn="just">
              <a:buNone/>
            </a:pPr>
            <a:endParaRPr lang="es-ES" dirty="0" smtClean="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SOCIOCULTURAL</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1026" name="Picture 2" descr="C:\Documents and Settings\jose joaquin\Escritorio\mariachi_trumpet_play_md_wht.gif"/>
          <p:cNvPicPr>
            <a:picLocks noChangeAspect="1" noChangeArrowheads="1" noCrop="1"/>
          </p:cNvPicPr>
          <p:nvPr/>
        </p:nvPicPr>
        <p:blipFill>
          <a:blip r:embed="rId3"/>
          <a:srcRect/>
          <a:stretch>
            <a:fillRect/>
          </a:stretch>
        </p:blipFill>
        <p:spPr bwMode="auto">
          <a:xfrm>
            <a:off x="7000892" y="5214950"/>
            <a:ext cx="1143000" cy="1143000"/>
          </a:xfrm>
          <a:prstGeom prst="rect">
            <a:avLst/>
          </a:prstGeom>
          <a:noFill/>
        </p:spPr>
      </p:pic>
      <p:pic>
        <p:nvPicPr>
          <p:cNvPr id="1027" name="Picture 3" descr="C:\Documents and Settings\jose joaquin\Escritorio\SOMBRERO_MEXICANO.gif"/>
          <p:cNvPicPr>
            <a:picLocks noChangeAspect="1" noChangeArrowheads="1"/>
          </p:cNvPicPr>
          <p:nvPr/>
        </p:nvPicPr>
        <p:blipFill>
          <a:blip r:embed="rId4"/>
          <a:srcRect/>
          <a:stretch>
            <a:fillRect/>
          </a:stretch>
        </p:blipFill>
        <p:spPr bwMode="auto">
          <a:xfrm>
            <a:off x="2500298" y="4786322"/>
            <a:ext cx="1563795" cy="1570178"/>
          </a:xfrm>
          <a:prstGeom prst="rect">
            <a:avLst/>
          </a:prstGeom>
          <a:noFill/>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000108"/>
            <a:ext cx="4071966" cy="3786214"/>
          </a:xfrm>
        </p:spPr>
        <p:txBody>
          <a:bodyPr>
            <a:noAutofit/>
          </a:bodyPr>
          <a:lstStyle/>
          <a:p>
            <a:pPr algn="just">
              <a:buNone/>
            </a:pPr>
            <a:r>
              <a:rPr lang="es-ES" sz="2000" dirty="0" smtClean="0">
                <a:effectLst>
                  <a:outerShdw blurRad="38100" dist="38100" dir="2700000" algn="tl">
                    <a:srgbClr val="000000">
                      <a:alpha val="43137"/>
                    </a:srgbClr>
                  </a:outerShdw>
                </a:effectLst>
              </a:rPr>
              <a:t>	Las herramientas que se emplean son de carácter principalmente informático, ya que se busca el desarrollo gráfico mediante las más avanzadas tecnologías para poder ofrecer productos con un alto grado de calidad</a:t>
            </a:r>
            <a:r>
              <a:rPr lang="es-ES" sz="2000" dirty="0" smtClean="0">
                <a:effectLst>
                  <a:outerShdw blurRad="38100" dist="38100" dir="2700000" algn="tl">
                    <a:srgbClr val="000000">
                      <a:alpha val="43137"/>
                    </a:srgbClr>
                  </a:outerShdw>
                </a:effectLst>
              </a:rPr>
              <a:t>.</a:t>
            </a:r>
          </a:p>
          <a:p>
            <a:pPr algn="just">
              <a:buNone/>
            </a:pPr>
            <a:r>
              <a:rPr lang="es-ES" sz="2000" dirty="0" smtClean="0">
                <a:effectLst>
                  <a:outerShdw blurRad="38100" dist="38100" dir="2700000" algn="tl">
                    <a:srgbClr val="000000">
                      <a:alpha val="43137"/>
                    </a:srgbClr>
                  </a:outerShdw>
                </a:effectLst>
              </a:rPr>
              <a:t>	</a:t>
            </a:r>
          </a:p>
          <a:p>
            <a:pPr algn="just">
              <a:buNone/>
            </a:pPr>
            <a:endParaRPr lang="es-ES" sz="2000" dirty="0" smtClean="0">
              <a:effectLst>
                <a:outerShdw blurRad="38100" dist="38100" dir="2700000" algn="tl">
                  <a:srgbClr val="000000">
                    <a:alpha val="43137"/>
                  </a:srgbClr>
                </a:outerShdw>
              </a:effectLst>
            </a:endParaRPr>
          </a:p>
          <a:p>
            <a:pPr algn="just">
              <a:buNone/>
            </a:pPr>
            <a:r>
              <a:rPr lang="es-ES" sz="2000" dirty="0" smtClean="0">
                <a:effectLst>
                  <a:outerShdw blurRad="38100" dist="38100" dir="2700000" algn="tl">
                    <a:srgbClr val="000000">
                      <a:alpha val="43137"/>
                    </a:srgbClr>
                  </a:outerShdw>
                </a:effectLst>
              </a:rPr>
              <a:t>	</a:t>
            </a:r>
          </a:p>
          <a:p>
            <a:pPr algn="just">
              <a:buNone/>
            </a:pPr>
            <a:r>
              <a:rPr lang="es-ES" sz="2000" dirty="0" smtClean="0">
                <a:effectLst>
                  <a:outerShdw blurRad="38100" dist="38100" dir="2700000" algn="tl">
                    <a:srgbClr val="000000">
                      <a:alpha val="43137"/>
                    </a:srgbClr>
                  </a:outerShdw>
                </a:effectLst>
              </a:rPr>
              <a:t>	</a:t>
            </a: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TECNOLOGÍA</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2050" name="Picture 2" descr="C:\Users\Enrique\Desktop\GetAttachment1.jpg"/>
          <p:cNvPicPr>
            <a:picLocks noChangeAspect="1" noChangeArrowheads="1"/>
          </p:cNvPicPr>
          <p:nvPr/>
        </p:nvPicPr>
        <p:blipFill>
          <a:blip r:embed="rId3"/>
          <a:srcRect/>
          <a:stretch>
            <a:fillRect/>
          </a:stretch>
        </p:blipFill>
        <p:spPr bwMode="auto">
          <a:xfrm>
            <a:off x="4429124" y="928670"/>
            <a:ext cx="3676298" cy="2751479"/>
          </a:xfrm>
          <a:prstGeom prst="rect">
            <a:avLst/>
          </a:prstGeom>
          <a:ln>
            <a:noFill/>
          </a:ln>
          <a:effectLst>
            <a:softEdge rad="112500"/>
          </a:effectLst>
        </p:spPr>
      </p:pic>
      <p:sp>
        <p:nvSpPr>
          <p:cNvPr id="8" name="7 CuadroTexto"/>
          <p:cNvSpPr txBox="1"/>
          <p:nvPr/>
        </p:nvSpPr>
        <p:spPr>
          <a:xfrm>
            <a:off x="4429124" y="3857628"/>
            <a:ext cx="3643338" cy="2554545"/>
          </a:xfrm>
          <a:prstGeom prst="rect">
            <a:avLst/>
          </a:prstGeom>
          <a:noFill/>
        </p:spPr>
        <p:txBody>
          <a:bodyPr wrap="square" numCol="1" rtlCol="0">
            <a:spAutoFit/>
          </a:bodyPr>
          <a:lstStyle/>
          <a:p>
            <a:pPr algn="just"/>
            <a:r>
              <a:rPr lang="es-ES" sz="2000" dirty="0" smtClean="0">
                <a:effectLst>
                  <a:outerShdw blurRad="38100" dist="38100" dir="2700000" algn="tl">
                    <a:srgbClr val="000000">
                      <a:alpha val="43137"/>
                    </a:srgbClr>
                  </a:outerShdw>
                </a:effectLst>
              </a:rPr>
              <a:t>Se emplea software </a:t>
            </a:r>
            <a:r>
              <a:rPr lang="es-ES" sz="2000" dirty="0" smtClean="0">
                <a:effectLst>
                  <a:outerShdw blurRad="38100" dist="38100" dir="2700000" algn="tl">
                    <a:srgbClr val="000000">
                      <a:alpha val="43137"/>
                    </a:srgbClr>
                  </a:outerShdw>
                </a:effectLst>
              </a:rPr>
              <a:t>especializado </a:t>
            </a:r>
            <a:r>
              <a:rPr lang="es-ES" sz="2000" dirty="0" smtClean="0">
                <a:effectLst>
                  <a:outerShdw blurRad="38100" dist="38100" dir="2700000" algn="tl">
                    <a:srgbClr val="000000">
                      <a:alpha val="43137"/>
                    </a:srgbClr>
                  </a:outerShdw>
                </a:effectLst>
              </a:rPr>
              <a:t>como </a:t>
            </a:r>
            <a:r>
              <a:rPr lang="es-ES" sz="2000" dirty="0" err="1" smtClean="0">
                <a:effectLst>
                  <a:outerShdw blurRad="38100" dist="38100" dir="2700000" algn="tl">
                    <a:srgbClr val="000000">
                      <a:alpha val="43137"/>
                    </a:srgbClr>
                  </a:outerShdw>
                </a:effectLst>
              </a:rPr>
              <a:t>Photoshop</a:t>
            </a:r>
            <a:r>
              <a:rPr lang="es-ES" sz="2000" dirty="0" smtClean="0">
                <a:effectLst>
                  <a:outerShdw blurRad="38100" dist="38100" dir="2700000" algn="tl">
                    <a:srgbClr val="000000">
                      <a:alpha val="43137"/>
                    </a:srgbClr>
                  </a:outerShdw>
                </a:effectLst>
              </a:rPr>
              <a:t> CS4, </a:t>
            </a:r>
            <a:r>
              <a:rPr lang="es-ES" sz="2000" dirty="0" err="1" smtClean="0">
                <a:effectLst>
                  <a:outerShdw blurRad="38100" dist="38100" dir="2700000" algn="tl">
                    <a:srgbClr val="000000">
                      <a:alpha val="43137"/>
                    </a:srgbClr>
                  </a:outerShdw>
                </a:effectLst>
              </a:rPr>
              <a:t>Illustrator</a:t>
            </a:r>
            <a:r>
              <a:rPr lang="es-ES" sz="2000" dirty="0" smtClean="0">
                <a:effectLst>
                  <a:outerShdw blurRad="38100" dist="38100" dir="2700000" algn="tl">
                    <a:srgbClr val="000000">
                      <a:alpha val="43137"/>
                    </a:srgbClr>
                  </a:outerShdw>
                </a:effectLst>
              </a:rPr>
              <a:t> CS4, In </a:t>
            </a:r>
            <a:r>
              <a:rPr lang="es-ES" sz="2000" dirty="0" err="1" smtClean="0">
                <a:effectLst>
                  <a:outerShdw blurRad="38100" dist="38100" dir="2700000" algn="tl">
                    <a:srgbClr val="000000">
                      <a:alpha val="43137"/>
                    </a:srgbClr>
                  </a:outerShdw>
                </a:effectLst>
              </a:rPr>
              <a:t>Design</a:t>
            </a:r>
            <a:r>
              <a:rPr lang="es-ES" sz="2000" dirty="0" smtClean="0">
                <a:effectLst>
                  <a:outerShdw blurRad="38100" dist="38100" dir="2700000" algn="tl">
                    <a:srgbClr val="000000">
                      <a:alpha val="43137"/>
                    </a:srgbClr>
                  </a:outerShdw>
                </a:effectLst>
              </a:rPr>
              <a:t> CS4, </a:t>
            </a:r>
            <a:r>
              <a:rPr lang="es-ES" sz="2000" dirty="0" err="1" smtClean="0">
                <a:effectLst>
                  <a:outerShdw blurRad="38100" dist="38100" dir="2700000" algn="tl">
                    <a:srgbClr val="000000">
                      <a:alpha val="43137"/>
                    </a:srgbClr>
                  </a:outerShdw>
                </a:effectLst>
              </a:rPr>
              <a:t>QuarkXpress</a:t>
            </a:r>
            <a:r>
              <a:rPr lang="es-ES" sz="2000" dirty="0" smtClean="0">
                <a:effectLst>
                  <a:outerShdw blurRad="38100" dist="38100" dir="2700000" algn="tl">
                    <a:srgbClr val="000000">
                      <a:alpha val="43137"/>
                    </a:srgbClr>
                  </a:outerShdw>
                </a:effectLst>
              </a:rPr>
              <a:t>, </a:t>
            </a:r>
            <a:r>
              <a:rPr lang="es-ES" sz="2000" dirty="0" err="1" smtClean="0">
                <a:effectLst>
                  <a:outerShdw blurRad="38100" dist="38100" dir="2700000" algn="tl">
                    <a:srgbClr val="000000">
                      <a:alpha val="43137"/>
                    </a:srgbClr>
                  </a:outerShdw>
                </a:effectLst>
              </a:rPr>
              <a:t>Dreamweaver</a:t>
            </a:r>
            <a:r>
              <a:rPr lang="es-ES" sz="2000" dirty="0" smtClean="0">
                <a:effectLst>
                  <a:outerShdw blurRad="38100" dist="38100" dir="2700000" algn="tl">
                    <a:srgbClr val="000000">
                      <a:alpha val="43137"/>
                    </a:srgbClr>
                  </a:outerShdw>
                </a:effectLst>
              </a:rPr>
              <a:t>, </a:t>
            </a:r>
            <a:r>
              <a:rPr lang="es-ES" sz="2000" dirty="0" err="1" smtClean="0">
                <a:effectLst>
                  <a:outerShdw blurRad="38100" dist="38100" dir="2700000" algn="tl">
                    <a:srgbClr val="000000">
                      <a:alpha val="43137"/>
                    </a:srgbClr>
                  </a:outerShdw>
                </a:effectLst>
              </a:rPr>
              <a:t>Fireworks</a:t>
            </a:r>
            <a:r>
              <a:rPr lang="es-ES" sz="2000" dirty="0" smtClean="0">
                <a:effectLst>
                  <a:outerShdw blurRad="38100" dist="38100" dir="2700000" algn="tl">
                    <a:srgbClr val="000000">
                      <a:alpha val="43137"/>
                    </a:srgbClr>
                  </a:outerShdw>
                </a:effectLst>
              </a:rPr>
              <a:t>, Flash por mencionar algunos.</a:t>
            </a:r>
            <a:endParaRPr lang="es-ES" sz="2000" dirty="0"/>
          </a:p>
        </p:txBody>
      </p:sp>
      <p:pic>
        <p:nvPicPr>
          <p:cNvPr id="9" name="Picture 4" descr="C:\Users\Enrique\Desktop\2004739785499686891_rs.jpg"/>
          <p:cNvPicPr>
            <a:picLocks noChangeAspect="1" noChangeArrowheads="1"/>
          </p:cNvPicPr>
          <p:nvPr/>
        </p:nvPicPr>
        <p:blipFill>
          <a:blip r:embed="rId4"/>
          <a:srcRect/>
          <a:stretch>
            <a:fillRect/>
          </a:stretch>
        </p:blipFill>
        <p:spPr bwMode="auto">
          <a:xfrm>
            <a:off x="285720" y="4286256"/>
            <a:ext cx="1132258" cy="1143008"/>
          </a:xfrm>
          <a:prstGeom prst="rect">
            <a:avLst/>
          </a:prstGeom>
          <a:noFill/>
        </p:spPr>
      </p:pic>
      <p:pic>
        <p:nvPicPr>
          <p:cNvPr id="10" name="Picture 5" descr="C:\Users\Enrique\Desktop\00000103089-MacromediaFireworksMX2004photoeditingsoftware-large.jpeg"/>
          <p:cNvPicPr>
            <a:picLocks noChangeAspect="1" noChangeArrowheads="1"/>
          </p:cNvPicPr>
          <p:nvPr/>
        </p:nvPicPr>
        <p:blipFill>
          <a:blip r:embed="rId5"/>
          <a:srcRect/>
          <a:stretch>
            <a:fillRect/>
          </a:stretch>
        </p:blipFill>
        <p:spPr bwMode="auto">
          <a:xfrm>
            <a:off x="2571736" y="4071942"/>
            <a:ext cx="1484323" cy="1484323"/>
          </a:xfrm>
          <a:prstGeom prst="rect">
            <a:avLst/>
          </a:prstGeom>
          <a:noFill/>
        </p:spPr>
      </p:pic>
      <p:pic>
        <p:nvPicPr>
          <p:cNvPr id="11" name="Picture 2" descr="C:\Users\Enrique\Desktop\apple.jpg"/>
          <p:cNvPicPr>
            <a:picLocks noChangeAspect="1" noChangeArrowheads="1"/>
          </p:cNvPicPr>
          <p:nvPr/>
        </p:nvPicPr>
        <p:blipFill>
          <a:blip r:embed="rId6"/>
          <a:srcRect/>
          <a:stretch>
            <a:fillRect/>
          </a:stretch>
        </p:blipFill>
        <p:spPr bwMode="auto">
          <a:xfrm>
            <a:off x="1428728" y="3929066"/>
            <a:ext cx="1274730" cy="1143008"/>
          </a:xfrm>
          <a:prstGeom prst="rect">
            <a:avLst/>
          </a:prstGeom>
          <a:noFill/>
        </p:spPr>
      </p:pic>
      <p:pic>
        <p:nvPicPr>
          <p:cNvPr id="12" name="Picture 6" descr="C:\Users\Enrique\Desktop\adobe_dreamweaver_8~s600x600.jpg"/>
          <p:cNvPicPr>
            <a:picLocks noChangeAspect="1" noChangeArrowheads="1"/>
          </p:cNvPicPr>
          <p:nvPr/>
        </p:nvPicPr>
        <p:blipFill>
          <a:blip r:embed="rId7"/>
          <a:srcRect/>
          <a:stretch>
            <a:fillRect/>
          </a:stretch>
        </p:blipFill>
        <p:spPr bwMode="auto">
          <a:xfrm>
            <a:off x="1571604" y="5214950"/>
            <a:ext cx="928694" cy="92869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style.rotation</p:attrName>
                                        </p:attrNameLst>
                                      </p:cBhvr>
                                      <p:tavLst>
                                        <p:tav tm="0">
                                          <p:val>
                                            <p:fltVal val="720"/>
                                          </p:val>
                                        </p:tav>
                                        <p:tav tm="100000">
                                          <p:val>
                                            <p:fltVal val="0"/>
                                          </p:val>
                                        </p:tav>
                                      </p:tavLst>
                                    </p:anim>
                                    <p:anim calcmode="lin" valueType="num">
                                      <p:cBhvr>
                                        <p:cTn id="9" dur="2000" fill="hold"/>
                                        <p:tgtEl>
                                          <p:spTgt spid="9"/>
                                        </p:tgtEl>
                                        <p:attrNameLst>
                                          <p:attrName>ppt_h</p:attrName>
                                        </p:attrNameLst>
                                      </p:cBhvr>
                                      <p:tavLst>
                                        <p:tav tm="0">
                                          <p:val>
                                            <p:fltVal val="0"/>
                                          </p:val>
                                        </p:tav>
                                        <p:tav tm="100000">
                                          <p:val>
                                            <p:strVal val="#ppt_h"/>
                                          </p:val>
                                        </p:tav>
                                      </p:tavLst>
                                    </p:anim>
                                    <p:anim calcmode="lin" valueType="num">
                                      <p:cBhvr>
                                        <p:cTn id="10" dur="2000" fill="hold"/>
                                        <p:tgtEl>
                                          <p:spTgt spid="9"/>
                                        </p:tgtEl>
                                        <p:attrNameLst>
                                          <p:attrName>ppt_w</p:attrName>
                                        </p:attrNameLst>
                                      </p:cBhvr>
                                      <p:tavLst>
                                        <p:tav tm="0">
                                          <p:val>
                                            <p:fltVal val="0"/>
                                          </p:val>
                                        </p:tav>
                                        <p:tav tm="100000">
                                          <p:val>
                                            <p:strVal val="#ppt_w"/>
                                          </p:val>
                                        </p:tav>
                                      </p:tavLst>
                                    </p:anim>
                                  </p:childTnLst>
                                </p:cTn>
                              </p:par>
                              <p:par>
                                <p:cTn id="11" presetID="19" presetClass="entr" presetSubtype="1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0" fill="hold"/>
                                        <p:tgtEl>
                                          <p:spTgt spid="10"/>
                                        </p:tgtEl>
                                        <p:attrNameLst>
                                          <p:attrName>ppt_w</p:attrName>
                                        </p:attrNameLst>
                                      </p:cBhvr>
                                      <p:tavLst>
                                        <p:tav tm="0" fmla="#ppt_w*sin(2.5*pi*$)">
                                          <p:val>
                                            <p:fltVal val="0"/>
                                          </p:val>
                                        </p:tav>
                                        <p:tav tm="100000">
                                          <p:val>
                                            <p:fltVal val="1"/>
                                          </p:val>
                                        </p:tav>
                                      </p:tavLst>
                                    </p:anim>
                                    <p:anim calcmode="lin" valueType="num">
                                      <p:cBhvr>
                                        <p:cTn id="14" dur="5000" fill="hold"/>
                                        <p:tgtEl>
                                          <p:spTgt spid="10"/>
                                        </p:tgtEl>
                                        <p:attrNameLst>
                                          <p:attrName>ppt_h</p:attrName>
                                        </p:attrNameLst>
                                      </p:cBhvr>
                                      <p:tavLst>
                                        <p:tav tm="0">
                                          <p:val>
                                            <p:strVal val="#ppt_h"/>
                                          </p:val>
                                        </p:tav>
                                        <p:tav tm="100000">
                                          <p:val>
                                            <p:strVal val="#ppt_h"/>
                                          </p:val>
                                        </p:tav>
                                      </p:tavLst>
                                    </p:anim>
                                  </p:childTnLst>
                                </p:cTn>
                              </p:par>
                              <p:par>
                                <p:cTn id="15" presetID="39" presetClass="entr" presetSubtype="0" ac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857496"/>
            <a:ext cx="8215370" cy="3286148"/>
          </a:xfrm>
        </p:spPr>
        <p:txBody>
          <a:bodyPr>
            <a:normAutofit fontScale="85000" lnSpcReduction="10000"/>
          </a:bodyPr>
          <a:lstStyle/>
          <a:p>
            <a:pPr algn="just">
              <a:buNone/>
            </a:pPr>
            <a:r>
              <a:rPr lang="es-ES" dirty="0" smtClean="0">
                <a:effectLst>
                  <a:outerShdw blurRad="38100" dist="38100" dir="2700000" algn="tl">
                    <a:srgbClr val="000000">
                      <a:alpha val="43137"/>
                    </a:srgbClr>
                  </a:outerShdw>
                </a:effectLst>
              </a:rPr>
              <a:t>	</a:t>
            </a:r>
          </a:p>
          <a:p>
            <a:pPr algn="just">
              <a:buNone/>
            </a:pPr>
            <a:endParaRPr lang="es-ES" dirty="0" smtClean="0">
              <a:effectLst>
                <a:outerShdw blurRad="38100" dist="38100" dir="2700000" algn="tl">
                  <a:srgbClr val="000000">
                    <a:alpha val="43137"/>
                  </a:srgbClr>
                </a:outerShdw>
              </a:effectLst>
            </a:endParaRPr>
          </a:p>
          <a:p>
            <a:pPr algn="just">
              <a:buNone/>
            </a:pPr>
            <a:r>
              <a:rPr lang="es-ES" dirty="0" smtClean="0">
                <a:effectLst>
                  <a:outerShdw blurRad="38100" dist="38100" dir="2700000" algn="tl">
                    <a:srgbClr val="000000">
                      <a:alpha val="43137"/>
                    </a:srgbClr>
                  </a:outerShdw>
                </a:effectLst>
              </a:rPr>
              <a:t>	Como fue el caso, hace varios años, de un partido político que al tomar el poder hizo varias reformas fiscales de importancia, elevando tanto los sueldos que hasta que la empresa logró estabilizarse de nuevo, tuvo que contratar a los empleados solo cuando la necesidad de la prestación lo requería.</a:t>
            </a:r>
          </a:p>
          <a:p>
            <a:pPr algn="just">
              <a:buNone/>
            </a:pPr>
            <a:r>
              <a:rPr lang="es-ES" dirty="0" smtClean="0">
                <a:effectLst>
                  <a:outerShdw blurRad="38100" dist="38100" dir="2700000" algn="tl">
                    <a:srgbClr val="000000">
                      <a:alpha val="43137"/>
                    </a:srgbClr>
                  </a:outerShdw>
                </a:effectLst>
              </a:rPr>
              <a:t>	</a:t>
            </a: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POLÍTICO</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3074" name="Picture 2" descr="C:\Users\Enrique\Desktop\bandera mexico.jpg"/>
          <p:cNvPicPr>
            <a:picLocks noChangeAspect="1" noChangeArrowheads="1"/>
          </p:cNvPicPr>
          <p:nvPr/>
        </p:nvPicPr>
        <p:blipFill>
          <a:blip r:embed="rId3"/>
          <a:srcRect/>
          <a:stretch>
            <a:fillRect/>
          </a:stretch>
        </p:blipFill>
        <p:spPr bwMode="auto">
          <a:xfrm>
            <a:off x="6500826" y="1428736"/>
            <a:ext cx="2329488" cy="1666878"/>
          </a:xfrm>
          <a:prstGeom prst="rect">
            <a:avLst/>
          </a:prstGeom>
          <a:noFill/>
        </p:spPr>
      </p:pic>
      <p:sp>
        <p:nvSpPr>
          <p:cNvPr id="7" name="6 CuadroTexto"/>
          <p:cNvSpPr txBox="1"/>
          <p:nvPr/>
        </p:nvSpPr>
        <p:spPr>
          <a:xfrm>
            <a:off x="642910" y="1285860"/>
            <a:ext cx="5786478" cy="1862048"/>
          </a:xfrm>
          <a:prstGeom prst="rect">
            <a:avLst/>
          </a:prstGeom>
          <a:noFill/>
        </p:spPr>
        <p:txBody>
          <a:bodyPr wrap="square" rtlCol="0">
            <a:spAutoFit/>
          </a:bodyPr>
          <a:lstStyle/>
          <a:p>
            <a:pPr algn="just"/>
            <a:r>
              <a:rPr lang="es-ES" sz="2300" dirty="0" smtClean="0">
                <a:effectLst>
                  <a:outerShdw blurRad="38100" dist="38100" dir="2700000" algn="tl">
                    <a:srgbClr val="000000">
                      <a:alpha val="43137"/>
                    </a:srgbClr>
                  </a:outerShdw>
                </a:effectLst>
              </a:rPr>
              <a:t>Aunque el ámbito político </a:t>
            </a:r>
            <a:r>
              <a:rPr lang="es-ES" sz="2300" b="1" dirty="0" smtClean="0">
                <a:solidFill>
                  <a:schemeClr val="accent3">
                    <a:lumMod val="75000"/>
                  </a:schemeClr>
                </a:solidFill>
                <a:effectLst>
                  <a:outerShdw blurRad="38100" dist="38100" dir="2700000" algn="tl">
                    <a:srgbClr val="000000">
                      <a:alpha val="43137"/>
                    </a:srgbClr>
                  </a:outerShdw>
                </a:effectLst>
              </a:rPr>
              <a:t>no ha condicionado</a:t>
            </a:r>
            <a:r>
              <a:rPr lang="es-ES" sz="2300" dirty="0" smtClean="0">
                <a:solidFill>
                  <a:schemeClr val="accent3">
                    <a:lumMod val="75000"/>
                  </a:schemeClr>
                </a:solidFill>
                <a:effectLst>
                  <a:outerShdw blurRad="38100" dist="38100" dir="2700000" algn="tl">
                    <a:srgbClr val="000000">
                      <a:alpha val="43137"/>
                    </a:srgbClr>
                  </a:outerShdw>
                </a:effectLst>
              </a:rPr>
              <a:t> </a:t>
            </a:r>
            <a:r>
              <a:rPr lang="es-ES" sz="2300" dirty="0" smtClean="0">
                <a:effectLst>
                  <a:outerShdw blurRad="38100" dist="38100" dir="2700000" algn="tl">
                    <a:srgbClr val="000000">
                      <a:alpha val="43137"/>
                    </a:srgbClr>
                  </a:outerShdw>
                </a:effectLst>
              </a:rPr>
              <a:t>en la actividad de </a:t>
            </a:r>
            <a:r>
              <a:rPr lang="es-ES" sz="2300" dirty="0" err="1" smtClean="0">
                <a:effectLst>
                  <a:outerShdw blurRad="38100" dist="38100" dir="2700000" algn="tl">
                    <a:srgbClr val="000000">
                      <a:alpha val="43137"/>
                    </a:srgbClr>
                  </a:outerShdw>
                </a:effectLst>
              </a:rPr>
              <a:t>Elikos</a:t>
            </a:r>
            <a:r>
              <a:rPr lang="es-ES" sz="2300" dirty="0" smtClean="0">
                <a:effectLst>
                  <a:outerShdw blurRad="38100" dist="38100" dir="2700000" algn="tl">
                    <a:srgbClr val="000000">
                      <a:alpha val="43137"/>
                    </a:srgbClr>
                  </a:outerShdw>
                </a:effectLst>
              </a:rPr>
              <a:t>, es cierto que algunas decisiones políticas no dejaron indiferente a la empresa.</a:t>
            </a:r>
            <a:endParaRPr lang="es-ES" sz="23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643050"/>
            <a:ext cx="8229600" cy="4525963"/>
          </a:xfrm>
        </p:spPr>
        <p:txBody>
          <a:bodyPr/>
          <a:lstStyle/>
          <a:p>
            <a:pPr algn="just">
              <a:buNone/>
            </a:pPr>
            <a:r>
              <a:rPr lang="es-ES" dirty="0" smtClean="0">
                <a:effectLst>
                  <a:outerShdw blurRad="38100" dist="38100" dir="2700000" algn="tl">
                    <a:srgbClr val="000000">
                      <a:alpha val="43137"/>
                    </a:srgbClr>
                  </a:outerShdw>
                </a:effectLst>
              </a:rPr>
              <a:t>	</a:t>
            </a: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VALORACIÓN GLOBAL</a:t>
            </a:r>
            <a:endParaRPr lang="es-ES" dirty="0"/>
          </a:p>
        </p:txBody>
      </p:sp>
      <p:sp>
        <p:nvSpPr>
          <p:cNvPr id="5" name="4 CuadroTexto"/>
          <p:cNvSpPr txBox="1"/>
          <p:nvPr/>
        </p:nvSpPr>
        <p:spPr>
          <a:xfrm>
            <a:off x="500034" y="1000108"/>
            <a:ext cx="8215370" cy="2277547"/>
          </a:xfrm>
          <a:prstGeom prst="rect">
            <a:avLst/>
          </a:prstGeom>
          <a:noFill/>
        </p:spPr>
        <p:txBody>
          <a:bodyPr wrap="square" rtlCol="0">
            <a:spAutoFit/>
          </a:bodyPr>
          <a:lstStyle/>
          <a:p>
            <a:pPr algn="just"/>
            <a:endParaRPr lang="es-ES" sz="22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a:p>
        </p:txBody>
      </p:sp>
      <p:sp>
        <p:nvSpPr>
          <p:cNvPr id="7" name="6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grpSp>
        <p:nvGrpSpPr>
          <p:cNvPr id="12" name="Diagram group"/>
          <p:cNvGrpSpPr/>
          <p:nvPr/>
        </p:nvGrpSpPr>
        <p:grpSpPr>
          <a:xfrm>
            <a:off x="2887905" y="1744905"/>
            <a:ext cx="3368190" cy="3368190"/>
            <a:chOff x="2387870" y="1352019"/>
            <a:chExt cx="3368190" cy="3368190"/>
          </a:xfrm>
          <a:scene3d>
            <a:camera prst="perspectiveRelaxedModerately" zoom="92000"/>
            <a:lightRig rig="balanced" dir="t">
              <a:rot lat="0" lon="0" rev="12700000"/>
            </a:lightRig>
          </a:scene3d>
        </p:grpSpPr>
        <p:grpSp>
          <p:nvGrpSpPr>
            <p:cNvPr id="13" name="12 Grupo"/>
            <p:cNvGrpSpPr/>
            <p:nvPr/>
          </p:nvGrpSpPr>
          <p:grpSpPr>
            <a:xfrm>
              <a:off x="2387870" y="1352019"/>
              <a:ext cx="3368190" cy="3368190"/>
              <a:chOff x="2387870" y="1352019"/>
              <a:chExt cx="3368190" cy="3368190"/>
            </a:xfrm>
          </p:grpSpPr>
          <p:sp>
            <p:nvSpPr>
              <p:cNvPr id="14" name="13 Elipse"/>
              <p:cNvSpPr/>
              <p:nvPr/>
            </p:nvSpPr>
            <p:spPr>
              <a:xfrm>
                <a:off x="2387870" y="1352019"/>
                <a:ext cx="3368190" cy="3368190"/>
              </a:xfrm>
              <a:prstGeom prst="ellipse">
                <a:avLst/>
              </a:prstGeom>
              <a:sp3d prstMaterial="plastic">
                <a:bevelT w="50800" h="50800"/>
                <a:bevelB w="50800" h="50800"/>
              </a:sp3d>
            </p:spPr>
            <p:style>
              <a:lnRef idx="0">
                <a:schemeClr val="lt1">
                  <a:hueOff val="0"/>
                  <a:satOff val="0"/>
                  <a:lumOff val="0"/>
                  <a:alphaOff val="0"/>
                </a:schemeClr>
              </a:lnRef>
              <a:fillRef idx="1">
                <a:schemeClr val="accent1">
                  <a:alpha val="50000"/>
                  <a:hueOff val="0"/>
                  <a:satOff val="0"/>
                  <a:lumOff val="0"/>
                  <a:alphaOff val="0"/>
                </a:schemeClr>
              </a:fillRef>
              <a:effectRef idx="2">
                <a:schemeClr val="accent1">
                  <a:alpha val="50000"/>
                  <a:hueOff val="0"/>
                  <a:satOff val="0"/>
                  <a:lumOff val="0"/>
                  <a:alphaOff val="0"/>
                </a:schemeClr>
              </a:effectRef>
              <a:fontRef idx="minor">
                <a:schemeClr val="tx1"/>
              </a:fontRef>
            </p:style>
          </p:sp>
          <p:sp>
            <p:nvSpPr>
              <p:cNvPr id="15" name="Elipse 4"/>
              <p:cNvSpPr/>
              <p:nvPr/>
            </p:nvSpPr>
            <p:spPr>
              <a:xfrm>
                <a:off x="2881130" y="1845279"/>
                <a:ext cx="2381670" cy="2381670"/>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es-ES" sz="3700" kern="1200" dirty="0" smtClean="0"/>
                  <a:t>ENTORNO</a:t>
                </a:r>
                <a:endParaRPr lang="es-ES" sz="3700" kern="1200" dirty="0"/>
              </a:p>
            </p:txBody>
          </p:sp>
        </p:grpSp>
      </p:grpSp>
      <p:grpSp>
        <p:nvGrpSpPr>
          <p:cNvPr id="16" name="Diagram group"/>
          <p:cNvGrpSpPr/>
          <p:nvPr/>
        </p:nvGrpSpPr>
        <p:grpSpPr>
          <a:xfrm>
            <a:off x="3786182" y="1000108"/>
            <a:ext cx="1684095" cy="1684095"/>
            <a:chOff x="3229918" y="601"/>
            <a:chExt cx="1684095" cy="1684095"/>
          </a:xfrm>
          <a:scene3d>
            <a:camera prst="perspectiveRelaxedModerately" zoom="92000"/>
            <a:lightRig rig="balanced" dir="t">
              <a:rot lat="0" lon="0" rev="12700000"/>
            </a:lightRig>
          </a:scene3d>
        </p:grpSpPr>
        <p:grpSp>
          <p:nvGrpSpPr>
            <p:cNvPr id="17" name="16 Grupo"/>
            <p:cNvGrpSpPr/>
            <p:nvPr/>
          </p:nvGrpSpPr>
          <p:grpSpPr>
            <a:xfrm>
              <a:off x="3229918" y="601"/>
              <a:ext cx="1684095" cy="1684095"/>
              <a:chOff x="3229918" y="601"/>
              <a:chExt cx="1684095" cy="1684095"/>
            </a:xfrm>
          </p:grpSpPr>
          <p:sp>
            <p:nvSpPr>
              <p:cNvPr id="18" name="17 Elipse">
                <a:hlinkClick r:id="rId3" action="ppaction://hlinksldjump"/>
              </p:cNvPr>
              <p:cNvSpPr/>
              <p:nvPr/>
            </p:nvSpPr>
            <p:spPr>
              <a:xfrm>
                <a:off x="3229918" y="601"/>
                <a:ext cx="1684095" cy="1684095"/>
              </a:xfrm>
              <a:prstGeom prst="ellipse">
                <a:avLst/>
              </a:prstGeom>
              <a:sp3d prstMaterial="plastic">
                <a:bevelT w="50800" h="50800"/>
                <a:bevelB w="50800" h="50800"/>
              </a:sp3d>
            </p:spPr>
            <p:style>
              <a:lnRef idx="0">
                <a:schemeClr val="lt1">
                  <a:hueOff val="0"/>
                  <a:satOff val="0"/>
                  <a:lumOff val="0"/>
                  <a:alphaOff val="0"/>
                </a:schemeClr>
              </a:lnRef>
              <a:fillRef idx="1">
                <a:schemeClr val="accent1">
                  <a:alpha val="50000"/>
                  <a:hueOff val="0"/>
                  <a:satOff val="0"/>
                  <a:lumOff val="0"/>
                  <a:alphaOff val="0"/>
                </a:schemeClr>
              </a:fillRef>
              <a:effectRef idx="2">
                <a:schemeClr val="accent1">
                  <a:alpha val="50000"/>
                  <a:hueOff val="0"/>
                  <a:satOff val="0"/>
                  <a:lumOff val="0"/>
                  <a:alphaOff val="0"/>
                </a:schemeClr>
              </a:effectRef>
              <a:fontRef idx="minor">
                <a:schemeClr val="tx1"/>
              </a:fontRef>
            </p:style>
          </p:sp>
          <p:sp>
            <p:nvSpPr>
              <p:cNvPr id="19" name="Elipse 4"/>
              <p:cNvSpPr/>
              <p:nvPr/>
            </p:nvSpPr>
            <p:spPr>
              <a:xfrm>
                <a:off x="3476548" y="247231"/>
                <a:ext cx="1190835" cy="119083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COMPLEJO</a:t>
                </a:r>
                <a:endParaRPr lang="es-ES" sz="1700" kern="1200" dirty="0"/>
              </a:p>
            </p:txBody>
          </p:sp>
        </p:grpSp>
      </p:grpSp>
      <p:grpSp>
        <p:nvGrpSpPr>
          <p:cNvPr id="20" name="Diagram group"/>
          <p:cNvGrpSpPr/>
          <p:nvPr/>
        </p:nvGrpSpPr>
        <p:grpSpPr>
          <a:xfrm>
            <a:off x="5715008" y="2571744"/>
            <a:ext cx="1684095" cy="1684095"/>
            <a:chOff x="5423384" y="2194067"/>
            <a:chExt cx="1684095" cy="1684095"/>
          </a:xfrm>
          <a:scene3d>
            <a:camera prst="perspectiveRelaxedModerately" zoom="92000"/>
            <a:lightRig rig="balanced" dir="t">
              <a:rot lat="0" lon="0" rev="12700000"/>
            </a:lightRig>
          </a:scene3d>
        </p:grpSpPr>
        <p:grpSp>
          <p:nvGrpSpPr>
            <p:cNvPr id="21" name="20 Grupo"/>
            <p:cNvGrpSpPr/>
            <p:nvPr/>
          </p:nvGrpSpPr>
          <p:grpSpPr>
            <a:xfrm>
              <a:off x="5423384" y="2194067"/>
              <a:ext cx="1684095" cy="1684095"/>
              <a:chOff x="5423384" y="2194067"/>
              <a:chExt cx="1684095" cy="1684095"/>
            </a:xfrm>
          </p:grpSpPr>
          <p:sp>
            <p:nvSpPr>
              <p:cNvPr id="22" name="21 Elipse">
                <a:hlinkClick r:id="rId3" action="ppaction://hlinksldjump"/>
              </p:cNvPr>
              <p:cNvSpPr/>
              <p:nvPr/>
            </p:nvSpPr>
            <p:spPr>
              <a:xfrm>
                <a:off x="5423384" y="2194067"/>
                <a:ext cx="1684095" cy="1684095"/>
              </a:xfrm>
              <a:prstGeom prst="ellipse">
                <a:avLst/>
              </a:prstGeom>
              <a:sp3d prstMaterial="plastic">
                <a:bevelT w="50800" h="50800"/>
                <a:bevelB w="50800" h="50800"/>
              </a:sp3d>
            </p:spPr>
            <p:style>
              <a:lnRef idx="0">
                <a:schemeClr val="lt1">
                  <a:hueOff val="0"/>
                  <a:satOff val="0"/>
                  <a:lumOff val="0"/>
                  <a:alphaOff val="0"/>
                </a:schemeClr>
              </a:lnRef>
              <a:fillRef idx="1">
                <a:schemeClr val="accent1">
                  <a:alpha val="50000"/>
                  <a:hueOff val="0"/>
                  <a:satOff val="0"/>
                  <a:lumOff val="0"/>
                  <a:alphaOff val="0"/>
                </a:schemeClr>
              </a:fillRef>
              <a:effectRef idx="2">
                <a:schemeClr val="accent1">
                  <a:alpha val="50000"/>
                  <a:hueOff val="0"/>
                  <a:satOff val="0"/>
                  <a:lumOff val="0"/>
                  <a:alphaOff val="0"/>
                </a:schemeClr>
              </a:effectRef>
              <a:fontRef idx="minor">
                <a:schemeClr val="tx1"/>
              </a:fontRef>
            </p:style>
          </p:sp>
          <p:sp>
            <p:nvSpPr>
              <p:cNvPr id="23" name="Elipse 4"/>
              <p:cNvSpPr/>
              <p:nvPr/>
            </p:nvSpPr>
            <p:spPr>
              <a:xfrm>
                <a:off x="5670014" y="2440697"/>
                <a:ext cx="1190835" cy="119083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AMBIGUO</a:t>
                </a:r>
                <a:endParaRPr lang="es-ES" sz="1700" kern="1200" dirty="0"/>
              </a:p>
            </p:txBody>
          </p:sp>
        </p:grpSp>
      </p:grpSp>
      <p:grpSp>
        <p:nvGrpSpPr>
          <p:cNvPr id="24" name="Diagram group"/>
          <p:cNvGrpSpPr/>
          <p:nvPr/>
        </p:nvGrpSpPr>
        <p:grpSpPr>
          <a:xfrm>
            <a:off x="1714480" y="2643182"/>
            <a:ext cx="1684095" cy="1684095"/>
            <a:chOff x="1036452" y="2194067"/>
            <a:chExt cx="1684095" cy="1684095"/>
          </a:xfrm>
          <a:scene3d>
            <a:camera prst="perspectiveRelaxedModerately" zoom="92000"/>
            <a:lightRig rig="balanced" dir="t">
              <a:rot lat="0" lon="0" rev="12700000"/>
            </a:lightRig>
          </a:scene3d>
        </p:grpSpPr>
        <p:grpSp>
          <p:nvGrpSpPr>
            <p:cNvPr id="25" name="24 Grupo"/>
            <p:cNvGrpSpPr/>
            <p:nvPr/>
          </p:nvGrpSpPr>
          <p:grpSpPr>
            <a:xfrm>
              <a:off x="1036452" y="2194067"/>
              <a:ext cx="1684095" cy="1684095"/>
              <a:chOff x="1036452" y="2194067"/>
              <a:chExt cx="1684095" cy="1684095"/>
            </a:xfrm>
          </p:grpSpPr>
          <p:sp>
            <p:nvSpPr>
              <p:cNvPr id="26" name="25 Elipse">
                <a:hlinkClick r:id="rId3" action="ppaction://hlinksldjump"/>
              </p:cNvPr>
              <p:cNvSpPr/>
              <p:nvPr/>
            </p:nvSpPr>
            <p:spPr>
              <a:xfrm>
                <a:off x="1036452" y="2194067"/>
                <a:ext cx="1684095" cy="1684095"/>
              </a:xfrm>
              <a:prstGeom prst="ellipse">
                <a:avLst/>
              </a:prstGeom>
              <a:sp3d prstMaterial="plastic">
                <a:bevelT w="50800" h="50800"/>
                <a:bevelB w="50800" h="50800"/>
              </a:sp3d>
            </p:spPr>
            <p:style>
              <a:lnRef idx="0">
                <a:schemeClr val="lt1">
                  <a:hueOff val="0"/>
                  <a:satOff val="0"/>
                  <a:lumOff val="0"/>
                  <a:alphaOff val="0"/>
                </a:schemeClr>
              </a:lnRef>
              <a:fillRef idx="1">
                <a:schemeClr val="accent1">
                  <a:alpha val="50000"/>
                  <a:hueOff val="0"/>
                  <a:satOff val="0"/>
                  <a:lumOff val="0"/>
                  <a:alphaOff val="0"/>
                </a:schemeClr>
              </a:fillRef>
              <a:effectRef idx="2">
                <a:schemeClr val="accent1">
                  <a:alpha val="50000"/>
                  <a:hueOff val="0"/>
                  <a:satOff val="0"/>
                  <a:lumOff val="0"/>
                  <a:alphaOff val="0"/>
                </a:schemeClr>
              </a:effectRef>
              <a:fontRef idx="minor">
                <a:schemeClr val="tx1"/>
              </a:fontRef>
            </p:style>
          </p:sp>
          <p:sp>
            <p:nvSpPr>
              <p:cNvPr id="27" name="Elipse 4"/>
              <p:cNvSpPr/>
              <p:nvPr/>
            </p:nvSpPr>
            <p:spPr>
              <a:xfrm>
                <a:off x="1283082" y="2440697"/>
                <a:ext cx="1190835" cy="119083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HOSTIL</a:t>
                </a:r>
                <a:endParaRPr lang="es-ES" sz="1700" kern="1200" dirty="0"/>
              </a:p>
            </p:txBody>
          </p:sp>
        </p:grpSp>
      </p:grpSp>
      <p:grpSp>
        <p:nvGrpSpPr>
          <p:cNvPr id="28" name="Diagram group"/>
          <p:cNvGrpSpPr/>
          <p:nvPr/>
        </p:nvGrpSpPr>
        <p:grpSpPr>
          <a:xfrm>
            <a:off x="3714744" y="4286256"/>
            <a:ext cx="1684095" cy="1684095"/>
            <a:chOff x="3229918" y="4387533"/>
            <a:chExt cx="1684095" cy="1684095"/>
          </a:xfrm>
          <a:scene3d>
            <a:camera prst="perspectiveRelaxedModerately" zoom="92000"/>
            <a:lightRig rig="balanced" dir="t">
              <a:rot lat="0" lon="0" rev="12700000"/>
            </a:lightRig>
          </a:scene3d>
        </p:grpSpPr>
        <p:grpSp>
          <p:nvGrpSpPr>
            <p:cNvPr id="29" name="28 Grupo"/>
            <p:cNvGrpSpPr/>
            <p:nvPr/>
          </p:nvGrpSpPr>
          <p:grpSpPr>
            <a:xfrm>
              <a:off x="3229918" y="4387533"/>
              <a:ext cx="1684095" cy="1684095"/>
              <a:chOff x="3229918" y="4387533"/>
              <a:chExt cx="1684095" cy="1684095"/>
            </a:xfrm>
          </p:grpSpPr>
          <p:sp>
            <p:nvSpPr>
              <p:cNvPr id="30" name="29 Elipse">
                <a:hlinkClick r:id="rId3" action="ppaction://hlinksldjump"/>
              </p:cNvPr>
              <p:cNvSpPr/>
              <p:nvPr/>
            </p:nvSpPr>
            <p:spPr>
              <a:xfrm>
                <a:off x="3229918" y="4387533"/>
                <a:ext cx="1684095" cy="1684095"/>
              </a:xfrm>
              <a:prstGeom prst="ellipse">
                <a:avLst/>
              </a:prstGeom>
              <a:sp3d prstMaterial="plastic">
                <a:bevelT w="50800" h="50800"/>
                <a:bevelB w="50800" h="50800"/>
              </a:sp3d>
            </p:spPr>
            <p:style>
              <a:lnRef idx="0">
                <a:schemeClr val="lt1">
                  <a:hueOff val="0"/>
                  <a:satOff val="0"/>
                  <a:lumOff val="0"/>
                  <a:alphaOff val="0"/>
                </a:schemeClr>
              </a:lnRef>
              <a:fillRef idx="1">
                <a:schemeClr val="accent1">
                  <a:alpha val="50000"/>
                  <a:hueOff val="0"/>
                  <a:satOff val="0"/>
                  <a:lumOff val="0"/>
                  <a:alphaOff val="0"/>
                </a:schemeClr>
              </a:fillRef>
              <a:effectRef idx="2">
                <a:schemeClr val="accent1">
                  <a:alpha val="50000"/>
                  <a:hueOff val="0"/>
                  <a:satOff val="0"/>
                  <a:lumOff val="0"/>
                  <a:alphaOff val="0"/>
                </a:schemeClr>
              </a:effectRef>
              <a:fontRef idx="minor">
                <a:schemeClr val="tx1"/>
              </a:fontRef>
            </p:style>
          </p:sp>
          <p:sp>
            <p:nvSpPr>
              <p:cNvPr id="31" name="Elipse 4"/>
              <p:cNvSpPr/>
              <p:nvPr/>
            </p:nvSpPr>
            <p:spPr>
              <a:xfrm>
                <a:off x="3476548" y="4634163"/>
                <a:ext cx="1190835" cy="119083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s-ES" sz="1700" kern="1200" dirty="0" smtClean="0"/>
                  <a:t>INCIERTO</a:t>
                </a:r>
                <a:endParaRPr lang="es-ES" sz="1700" kern="1200" dirty="0"/>
              </a:p>
            </p:txBody>
          </p: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2500"/>
                            </p:stCondLst>
                            <p:childTnLst>
                              <p:par>
                                <p:cTn id="14" presetID="2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childTnLst>
                                </p:cTn>
                              </p:par>
                            </p:childTnLst>
                          </p:cTn>
                        </p:par>
                        <p:par>
                          <p:cTn id="18" fill="hold">
                            <p:stCondLst>
                              <p:cond delay="3000"/>
                            </p:stCondLst>
                            <p:childTnLst>
                              <p:par>
                                <p:cTn id="19" presetID="2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childTnLst>
                                </p:cTn>
                              </p:par>
                            </p:childTnLst>
                          </p:cTn>
                        </p:par>
                        <p:par>
                          <p:cTn id="23" fill="hold">
                            <p:stCondLst>
                              <p:cond delay="3500"/>
                            </p:stCondLst>
                            <p:childTnLst>
                              <p:par>
                                <p:cTn id="24" presetID="23" presetClass="entr" presetSubtype="16"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childTnLst>
                                </p:cTn>
                              </p:par>
                            </p:childTnLst>
                          </p:cTn>
                        </p:par>
                        <p:par>
                          <p:cTn id="28" fill="hold">
                            <p:stCondLst>
                              <p:cond delay="4000"/>
                            </p:stCondLst>
                            <p:childTnLst>
                              <p:par>
                                <p:cTn id="29" presetID="2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071546"/>
            <a:ext cx="8229600" cy="5286412"/>
          </a:xfrm>
        </p:spPr>
        <p:txBody>
          <a:bodyPr>
            <a:normAutofit lnSpcReduction="10000"/>
          </a:bodyPr>
          <a:lstStyle/>
          <a:p>
            <a:pPr algn="just"/>
            <a:r>
              <a:rPr lang="es-ES" sz="2000" dirty="0" smtClean="0">
                <a:solidFill>
                  <a:schemeClr val="accent3">
                    <a:lumMod val="75000"/>
                  </a:schemeClr>
                </a:solidFill>
                <a:effectLst>
                  <a:outerShdw blurRad="38100" dist="38100" dir="2700000" algn="tl">
                    <a:srgbClr val="000000">
                      <a:alpha val="43137"/>
                    </a:srgbClr>
                  </a:outerShdw>
                </a:effectLst>
              </a:rPr>
              <a:t>Complejo, </a:t>
            </a:r>
            <a:r>
              <a:rPr lang="es-ES" sz="2000" dirty="0" smtClean="0">
                <a:effectLst>
                  <a:outerShdw blurRad="38100" dist="38100" dir="2700000" algn="tl">
                    <a:srgbClr val="000000">
                      <a:alpha val="43137"/>
                    </a:srgbClr>
                  </a:outerShdw>
                </a:effectLst>
              </a:rPr>
              <a:t>ya que la actividad realizada es de tipo tecnológico y hay muchos factores a tener en cuenta, por lo que esta tarea debe ser llevada a cabo por trabajadores altamente cualificados y con conocimientos en la materia.</a:t>
            </a:r>
          </a:p>
          <a:p>
            <a:pPr algn="just"/>
            <a:endParaRPr lang="es-ES" sz="2000" dirty="0" smtClean="0">
              <a:solidFill>
                <a:schemeClr val="accent3">
                  <a:lumMod val="75000"/>
                </a:schemeClr>
              </a:solidFill>
              <a:effectLst>
                <a:outerShdw blurRad="38100" dist="38100" dir="2700000" algn="tl">
                  <a:srgbClr val="000000">
                    <a:alpha val="43137"/>
                  </a:srgbClr>
                </a:outerShdw>
              </a:effectLst>
            </a:endParaRPr>
          </a:p>
          <a:p>
            <a:pPr algn="just"/>
            <a:r>
              <a:rPr lang="es-ES" sz="2000" dirty="0" smtClean="0">
                <a:solidFill>
                  <a:schemeClr val="accent3">
                    <a:lumMod val="75000"/>
                  </a:schemeClr>
                </a:solidFill>
                <a:effectLst>
                  <a:outerShdw blurRad="38100" dist="38100" dir="2700000" algn="tl">
                    <a:srgbClr val="000000">
                      <a:alpha val="43137"/>
                    </a:srgbClr>
                  </a:outerShdw>
                </a:effectLst>
              </a:rPr>
              <a:t>Hostil, </a:t>
            </a:r>
            <a:r>
              <a:rPr lang="es-ES" sz="2000" dirty="0" smtClean="0">
                <a:effectLst>
                  <a:outerShdw blurRad="38100" dist="38100" dir="2700000" algn="tl">
                    <a:srgbClr val="000000">
                      <a:alpha val="43137"/>
                    </a:srgbClr>
                  </a:outerShdw>
                </a:effectLst>
              </a:rPr>
              <a:t>porque al haber mucha competencia, la velocidad de reacción y actualización de las herramientas de trabajo debe de ser alta. Si esto no se da, debido a la competitividad, la organización queda fuera del mercado.</a:t>
            </a:r>
          </a:p>
          <a:p>
            <a:pPr algn="just"/>
            <a:endParaRPr lang="es-ES" sz="2000" dirty="0" smtClean="0">
              <a:solidFill>
                <a:schemeClr val="accent3">
                  <a:lumMod val="75000"/>
                </a:schemeClr>
              </a:solidFill>
            </a:endParaRPr>
          </a:p>
          <a:p>
            <a:pPr algn="just"/>
            <a:r>
              <a:rPr lang="es-ES" sz="2000" dirty="0" smtClean="0">
                <a:solidFill>
                  <a:schemeClr val="accent3">
                    <a:lumMod val="75000"/>
                  </a:schemeClr>
                </a:solidFill>
                <a:effectLst>
                  <a:outerShdw blurRad="38100" dist="38100" dir="2700000" algn="tl">
                    <a:srgbClr val="000000">
                      <a:alpha val="43137"/>
                    </a:srgbClr>
                  </a:outerShdw>
                </a:effectLst>
              </a:rPr>
              <a:t>Incierto, </a:t>
            </a:r>
            <a:r>
              <a:rPr lang="es-ES" sz="2000" dirty="0" smtClean="0">
                <a:effectLst>
                  <a:outerShdw blurRad="38100" dist="38100" dir="2700000" algn="tl">
                    <a:srgbClr val="000000">
                      <a:alpha val="43137"/>
                    </a:srgbClr>
                  </a:outerShdw>
                </a:effectLst>
              </a:rPr>
              <a:t> al tratarse de una empresa de diseño gráfico , hay que ofrecer unos productos que concuerden con los gustos de la sociedad actual, los cuales varían continuamente.</a:t>
            </a:r>
          </a:p>
          <a:p>
            <a:pPr algn="just"/>
            <a:endParaRPr lang="es-ES" sz="2000" dirty="0" smtClean="0">
              <a:solidFill>
                <a:schemeClr val="accent3">
                  <a:lumMod val="75000"/>
                </a:schemeClr>
              </a:solidFill>
              <a:effectLst>
                <a:outerShdw blurRad="38100" dist="38100" dir="2700000" algn="tl">
                  <a:srgbClr val="000000">
                    <a:alpha val="43137"/>
                  </a:srgbClr>
                </a:outerShdw>
              </a:effectLst>
            </a:endParaRPr>
          </a:p>
          <a:p>
            <a:pPr algn="just"/>
            <a:r>
              <a:rPr lang="es-ES" sz="2000" dirty="0" smtClean="0">
                <a:solidFill>
                  <a:schemeClr val="accent3">
                    <a:lumMod val="75000"/>
                  </a:schemeClr>
                </a:solidFill>
                <a:effectLst>
                  <a:outerShdw blurRad="38100" dist="38100" dir="2700000" algn="tl">
                    <a:srgbClr val="000000">
                      <a:alpha val="43137"/>
                    </a:srgbClr>
                  </a:outerShdw>
                </a:effectLst>
              </a:rPr>
              <a:t>Ambiguo,  </a:t>
            </a:r>
            <a:r>
              <a:rPr lang="es-ES" sz="2000" dirty="0" smtClean="0">
                <a:effectLst>
                  <a:outerShdw blurRad="38100" dist="38100" dir="2700000" algn="tl">
                    <a:srgbClr val="000000">
                      <a:alpha val="43137"/>
                    </a:srgbClr>
                  </a:outerShdw>
                </a:effectLst>
              </a:rPr>
              <a:t>porque los pedidos de los clientes pueden ser muy diversos e inesperados, cada proyecto puede ser interpretado de diferentes formas.</a:t>
            </a:r>
            <a:endParaRPr lang="es-ES" sz="2000" dirty="0">
              <a:solidFill>
                <a:schemeClr val="accent3">
                  <a:lumMod val="75000"/>
                </a:schemeClr>
              </a:solidFill>
              <a:effectLst>
                <a:outerShdw blurRad="38100" dist="38100" dir="2700000" algn="tl">
                  <a:srgbClr val="000000">
                    <a:alpha val="43137"/>
                  </a:srgbClr>
                </a:outerShdw>
              </a:effectLst>
            </a:endParaRPr>
          </a:p>
        </p:txBody>
      </p:sp>
      <p:sp>
        <p:nvSpPr>
          <p:cNvPr id="3" name="2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4" name="3 Título"/>
          <p:cNvSpPr>
            <a:spLocks noGrp="1"/>
          </p:cNvSpPr>
          <p:nvPr>
            <p:ph type="title"/>
          </p:nvPr>
        </p:nvSpPr>
        <p:spPr>
          <a:xfrm>
            <a:off x="500034" y="0"/>
            <a:ext cx="8229600" cy="1143000"/>
          </a:xfrm>
        </p:spPr>
        <p:txBody>
          <a:bodyPr/>
          <a:lstStyle/>
          <a:p>
            <a:pPr algn="ctr"/>
            <a:r>
              <a:rPr lang="es-ES" dirty="0" smtClean="0"/>
              <a:t>VALORACIÓN GLOBAL</a:t>
            </a:r>
            <a:endParaRPr lang="es-ES" dirty="0"/>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1000"/>
                                        <p:tgtEl>
                                          <p:spTgt spid="2">
                                            <p:txEl>
                                              <p:pRg st="2" end="2"/>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fade">
                                      <p:cBhvr>
                                        <p:cTn id="15" dur="1000"/>
                                        <p:tgtEl>
                                          <p:spTgt spid="2">
                                            <p:txEl>
                                              <p:pRg st="4" end="4"/>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fade">
                                      <p:cBhvr>
                                        <p:cTn id="19" dur="1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Rectángulo redondeado"/>
          <p:cNvSpPr/>
          <p:nvPr/>
        </p:nvSpPr>
        <p:spPr>
          <a:xfrm>
            <a:off x="357158" y="1857364"/>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2001</a:t>
            </a:r>
            <a:endParaRPr lang="es-ES" dirty="0"/>
          </a:p>
        </p:txBody>
      </p:sp>
      <p:sp>
        <p:nvSpPr>
          <p:cNvPr id="9" name="8 CuadroTexto"/>
          <p:cNvSpPr txBox="1"/>
          <p:nvPr/>
        </p:nvSpPr>
        <p:spPr>
          <a:xfrm>
            <a:off x="1857356" y="1785926"/>
            <a:ext cx="6786610" cy="1200329"/>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En esta fecha, </a:t>
            </a:r>
            <a:r>
              <a:rPr lang="es-ES" sz="2400" dirty="0" err="1" smtClean="0">
                <a:effectLst>
                  <a:outerShdw blurRad="38100" dist="38100" dir="2700000" algn="tl">
                    <a:srgbClr val="000000">
                      <a:alpha val="43137"/>
                    </a:srgbClr>
                  </a:outerShdw>
                </a:effectLst>
              </a:rPr>
              <a:t>Elikos</a:t>
            </a:r>
            <a:r>
              <a:rPr lang="es-ES" sz="2400" dirty="0" smtClean="0">
                <a:effectLst>
                  <a:outerShdw blurRad="38100" dist="38100" dir="2700000" algn="tl">
                    <a:srgbClr val="000000">
                      <a:alpha val="43137"/>
                    </a:srgbClr>
                  </a:outerShdw>
                </a:effectLst>
              </a:rPr>
              <a:t> fue constituida, cuando 2 ex-compañeros, ahora socios, deciden unir fuerza y experiencia</a:t>
            </a:r>
            <a:endParaRPr lang="es-ES" sz="2400" dirty="0">
              <a:effectLst>
                <a:outerShdw blurRad="38100" dist="38100" dir="2700000" algn="tl">
                  <a:srgbClr val="000000">
                    <a:alpha val="43137"/>
                  </a:srgbClr>
                </a:outerShdw>
              </a:effectLst>
            </a:endParaRPr>
          </a:p>
        </p:txBody>
      </p:sp>
      <p:sp>
        <p:nvSpPr>
          <p:cNvPr id="10" name="9 Rectángulo redondeado"/>
          <p:cNvSpPr/>
          <p:nvPr/>
        </p:nvSpPr>
        <p:spPr>
          <a:xfrm>
            <a:off x="357158" y="3929066"/>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2003</a:t>
            </a:r>
            <a:endParaRPr lang="es-ES" dirty="0"/>
          </a:p>
        </p:txBody>
      </p:sp>
      <p:sp>
        <p:nvSpPr>
          <p:cNvPr id="11" name="10 CuadroTexto"/>
          <p:cNvSpPr txBox="1"/>
          <p:nvPr/>
        </p:nvSpPr>
        <p:spPr>
          <a:xfrm>
            <a:off x="1857356" y="3857628"/>
            <a:ext cx="6643734" cy="1569660"/>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Comienza la contratación, uniéndose a la fuerza laboral un empleado para cubrir las necesidades de los nuevos clientes adquiridos</a:t>
            </a:r>
            <a:endParaRPr lang="es-ES" sz="2400" dirty="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1000"/>
                                        <p:tgtEl>
                                          <p:spTgt spid="6">
                                            <p:bg/>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1000"/>
                                        <p:tgtEl>
                                          <p:spTgt spid="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childTnLst>
                          </p:cTn>
                        </p:par>
                        <p:par>
                          <p:cTn id="15" fill="hold">
                            <p:stCondLst>
                              <p:cond delay="3000"/>
                            </p:stCondLst>
                            <p:childTnLst>
                              <p:par>
                                <p:cTn id="16" presetID="10" presetClass="entr" presetSubtype="0" fill="hold" grpId="0" nodeType="afterEffect">
                                  <p:stCondLst>
                                    <p:cond delay="0"/>
                                  </p:stCondLst>
                                  <p:childTnLst>
                                    <p:set>
                                      <p:cBhvr>
                                        <p:cTn id="17" dur="1" fill="hold">
                                          <p:stCondLst>
                                            <p:cond delay="0"/>
                                          </p:stCondLst>
                                        </p:cTn>
                                        <p:tgtEl>
                                          <p:spTgt spid="10">
                                            <p:bg/>
                                          </p:spTgt>
                                        </p:tgtEl>
                                        <p:attrNameLst>
                                          <p:attrName>style.visibility</p:attrName>
                                        </p:attrNameLst>
                                      </p:cBhvr>
                                      <p:to>
                                        <p:strVal val="visible"/>
                                      </p:to>
                                    </p:set>
                                    <p:animEffect transition="in" filter="fade">
                                      <p:cBhvr>
                                        <p:cTn id="18" dur="1000"/>
                                        <p:tgtEl>
                                          <p:spTgt spid="10">
                                            <p:bg/>
                                          </p:spTgt>
                                        </p:tgtEl>
                                      </p:cBhvr>
                                    </p:animEffect>
                                  </p:childTnLst>
                                </p:cTn>
                              </p:par>
                            </p:childTnLst>
                          </p:cTn>
                        </p:par>
                        <p:par>
                          <p:cTn id="19" fill="hold">
                            <p:stCondLst>
                              <p:cond delay="400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1000"/>
                                        <p:tgtEl>
                                          <p:spTgt spid="10">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fade">
                                      <p:cBhvr>
                                        <p:cTn id="25"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9" grpId="0" build="allAtOnce"/>
      <p:bldP spid="10" grpId="0" build="allAtOnce" animBg="1"/>
      <p:bldP spid="11"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4380072" y="6407944"/>
            <a:ext cx="3049448"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p:txBody>
          <a:bodyPr/>
          <a:lstStyle/>
          <a:p>
            <a:pPr algn="ctr"/>
            <a:r>
              <a:rPr lang="es-ES" dirty="0" smtClean="0"/>
              <a:t>ENTORNO ESPECÍFICO</a:t>
            </a:r>
            <a:endParaRPr lang="es-ES" dirty="0"/>
          </a:p>
        </p:txBody>
      </p:sp>
      <p:sp>
        <p:nvSpPr>
          <p:cNvPr id="4" name="3 Rectángulo redondeado">
            <a:hlinkClick r:id="rId2" action="ppaction://hlinksldjump"/>
          </p:cNvPr>
          <p:cNvSpPr/>
          <p:nvPr/>
        </p:nvSpPr>
        <p:spPr>
          <a:xfrm>
            <a:off x="1643042" y="2714620"/>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CLIENTES</a:t>
            </a:r>
            <a:endParaRPr lang="es-ES" b="1" spc="150" dirty="0">
              <a:ln w="11430"/>
              <a:solidFill>
                <a:srgbClr val="F8F8F8"/>
              </a:solidFill>
              <a:effectLst>
                <a:outerShdw blurRad="25400" algn="tl" rotWithShape="0">
                  <a:srgbClr val="000000">
                    <a:alpha val="43000"/>
                  </a:srgbClr>
                </a:outerShdw>
              </a:effectLst>
            </a:endParaRPr>
          </a:p>
        </p:txBody>
      </p:sp>
      <p:sp>
        <p:nvSpPr>
          <p:cNvPr id="5" name="4 Rectángulo redondeado">
            <a:hlinkClick r:id="rId3" action="ppaction://hlinksldjump"/>
          </p:cNvPr>
          <p:cNvSpPr/>
          <p:nvPr/>
        </p:nvSpPr>
        <p:spPr>
          <a:xfrm>
            <a:off x="5429256" y="4429132"/>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PROBLEMAS FRECUENTES</a:t>
            </a:r>
            <a:endParaRPr lang="es-ES" b="1" spc="150" dirty="0">
              <a:ln w="11430"/>
              <a:solidFill>
                <a:srgbClr val="F8F8F8"/>
              </a:solidFill>
              <a:effectLst>
                <a:outerShdw blurRad="25400" algn="tl" rotWithShape="0">
                  <a:srgbClr val="000000">
                    <a:alpha val="43000"/>
                  </a:srgbClr>
                </a:outerShdw>
              </a:effectLst>
            </a:endParaRPr>
          </a:p>
        </p:txBody>
      </p:sp>
      <p:sp>
        <p:nvSpPr>
          <p:cNvPr id="6" name="5 Rectángulo redondeado">
            <a:hlinkClick r:id="rId4" action="ppaction://hlinksldjump"/>
          </p:cNvPr>
          <p:cNvSpPr/>
          <p:nvPr/>
        </p:nvSpPr>
        <p:spPr>
          <a:xfrm>
            <a:off x="5429256" y="2714620"/>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COMPETENCIA</a:t>
            </a:r>
            <a:endParaRPr lang="es-ES" b="1" spc="150" dirty="0">
              <a:ln w="11430"/>
              <a:solidFill>
                <a:srgbClr val="F8F8F8"/>
              </a:solidFill>
              <a:effectLst>
                <a:outerShdw blurRad="25400" algn="tl" rotWithShape="0">
                  <a:srgbClr val="000000">
                    <a:alpha val="43000"/>
                  </a:srgbClr>
                </a:outerShdw>
              </a:effectLst>
            </a:endParaRPr>
          </a:p>
        </p:txBody>
      </p:sp>
      <p:sp>
        <p:nvSpPr>
          <p:cNvPr id="8" name="7 Flecha curvada hacia arriba">
            <a:hlinkClick r:id="rId5"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9" name="8 Rectángulo redondeado">
            <a:hlinkClick r:id="rId6" action="ppaction://hlinksldjump"/>
          </p:cNvPr>
          <p:cNvSpPr/>
          <p:nvPr/>
        </p:nvSpPr>
        <p:spPr>
          <a:xfrm>
            <a:off x="1714480" y="4429132"/>
            <a:ext cx="2143140" cy="1071570"/>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BARRERAS DE ENTRADA</a:t>
            </a:r>
            <a:endParaRPr lang="es-ES" b="1" spc="150" dirty="0">
              <a:ln w="11430"/>
              <a:solidFill>
                <a:srgbClr val="F8F8F8"/>
              </a:solidFill>
              <a:effectLst>
                <a:outerShdw blurRad="25400" algn="tl" rotWithShape="0">
                  <a:srgbClr val="000000">
                    <a:alpha val="43000"/>
                  </a:srgbClr>
                </a:outerShdw>
              </a:effectLst>
            </a:endParaRPr>
          </a:p>
        </p:txBody>
      </p:sp>
      <p:sp>
        <p:nvSpPr>
          <p:cNvPr id="10" name="9 Estrella de 5 puntas">
            <a:hlinkClick r:id="rId7"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2000"/>
                                        <p:tgtEl>
                                          <p:spTgt spid="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bg/>
                                          </p:spTgt>
                                        </p:tgtEl>
                                        <p:attrNameLst>
                                          <p:attrName>style.visibility</p:attrName>
                                        </p:attrNameLst>
                                      </p:cBhvr>
                                      <p:to>
                                        <p:strVal val="visible"/>
                                      </p:to>
                                    </p:set>
                                    <p:animEffect transition="in" filter="fade">
                                      <p:cBhvr>
                                        <p:cTn id="14" dur="2000"/>
                                        <p:tgtEl>
                                          <p:spTgt spid="9">
                                            <p:bg/>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2000"/>
                                        <p:tgtEl>
                                          <p:spTgt spid="9">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bg/>
                                          </p:spTgt>
                                        </p:tgtEl>
                                        <p:attrNameLst>
                                          <p:attrName>style.visibility</p:attrName>
                                        </p:attrNameLst>
                                      </p:cBhvr>
                                      <p:to>
                                        <p:strVal val="visible"/>
                                      </p:to>
                                    </p:set>
                                    <p:animEffect transition="in" filter="fade">
                                      <p:cBhvr>
                                        <p:cTn id="20" dur="2000"/>
                                        <p:tgtEl>
                                          <p:spTgt spid="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2000"/>
                                        <p:tgtEl>
                                          <p:spTgt spid="4">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20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5" grpId="0" build="allAtOnce" animBg="1"/>
      <p:bldP spid="6" grpId="0" build="allAtOnce" animBg="1"/>
      <p:bldP spid="9" grpId="0" build="allAtOnce"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643050"/>
            <a:ext cx="8229600" cy="4525963"/>
          </a:xfrm>
        </p:spPr>
        <p:txBody>
          <a:bodyPr/>
          <a:lstStyle/>
          <a:p>
            <a:pPr algn="just">
              <a:buNone/>
            </a:pPr>
            <a:r>
              <a:rPr lang="es-ES" dirty="0" smtClean="0">
                <a:effectLst>
                  <a:outerShdw blurRad="38100" dist="38100" dir="2700000" algn="tl">
                    <a:srgbClr val="000000">
                      <a:alpha val="43137"/>
                    </a:srgbClr>
                  </a:outerShdw>
                </a:effectLst>
              </a:rPr>
              <a:t>	</a:t>
            </a: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CLIENTES</a:t>
            </a:r>
            <a:endParaRPr lang="es-ES" dirty="0"/>
          </a:p>
        </p:txBody>
      </p:sp>
      <p:sp>
        <p:nvSpPr>
          <p:cNvPr id="5" name="4 CuadroTexto"/>
          <p:cNvSpPr txBox="1"/>
          <p:nvPr/>
        </p:nvSpPr>
        <p:spPr>
          <a:xfrm>
            <a:off x="500034" y="1000108"/>
            <a:ext cx="8215370" cy="5663089"/>
          </a:xfrm>
          <a:prstGeom prst="rect">
            <a:avLst/>
          </a:prstGeom>
          <a:noFill/>
        </p:spPr>
        <p:txBody>
          <a:bodyPr wrap="square" rtlCol="0">
            <a:spAutoFit/>
          </a:bodyPr>
          <a:lstStyle/>
          <a:p>
            <a:pPr algn="just"/>
            <a:r>
              <a:rPr lang="es-ES" sz="2200" dirty="0" smtClean="0">
                <a:effectLst>
                  <a:outerShdw blurRad="38100" dist="38100" dir="2700000" algn="tl">
                    <a:srgbClr val="000000">
                      <a:alpha val="43137"/>
                    </a:srgbClr>
                  </a:outerShdw>
                </a:effectLst>
              </a:rPr>
              <a:t>Entre la cartera de clientes de </a:t>
            </a:r>
            <a:r>
              <a:rPr lang="es-ES" sz="2200" dirty="0" err="1" smtClean="0">
                <a:effectLst>
                  <a:outerShdw blurRad="38100" dist="38100" dir="2700000" algn="tl">
                    <a:srgbClr val="000000">
                      <a:alpha val="43137"/>
                    </a:srgbClr>
                  </a:outerShdw>
                </a:effectLst>
              </a:rPr>
              <a:t>Elikos</a:t>
            </a:r>
            <a:r>
              <a:rPr lang="es-ES" sz="2200" dirty="0" smtClean="0">
                <a:effectLst>
                  <a:outerShdw blurRad="38100" dist="38100" dir="2700000" algn="tl">
                    <a:srgbClr val="000000">
                      <a:alpha val="43137"/>
                    </a:srgbClr>
                  </a:outerShdw>
                </a:effectLst>
              </a:rPr>
              <a:t>, existen </a:t>
            </a:r>
            <a:r>
              <a:rPr lang="es-ES" sz="2200" dirty="0" smtClean="0">
                <a:solidFill>
                  <a:schemeClr val="accent3">
                    <a:lumMod val="75000"/>
                  </a:schemeClr>
                </a:solidFill>
                <a:effectLst>
                  <a:outerShdw blurRad="38100" dist="38100" dir="2700000" algn="tl">
                    <a:srgbClr val="000000">
                      <a:alpha val="43137"/>
                    </a:srgbClr>
                  </a:outerShdw>
                </a:effectLst>
              </a:rPr>
              <a:t>varias categorías: </a:t>
            </a:r>
            <a:r>
              <a:rPr lang="es-ES" sz="2200" dirty="0" smtClean="0">
                <a:effectLst>
                  <a:outerShdw blurRad="38100" dist="38100" dir="2700000" algn="tl">
                    <a:srgbClr val="000000">
                      <a:alpha val="43137"/>
                    </a:srgbClr>
                  </a:outerShdw>
                </a:effectLst>
              </a:rPr>
              <a:t>medianamente </a:t>
            </a:r>
            <a:r>
              <a:rPr lang="es-ES" sz="2200" dirty="0" smtClean="0">
                <a:solidFill>
                  <a:schemeClr val="accent3">
                    <a:lumMod val="75000"/>
                  </a:schemeClr>
                </a:solidFill>
                <a:effectLst>
                  <a:outerShdw blurRad="38100" dist="38100" dir="2700000" algn="tl">
                    <a:srgbClr val="000000">
                      <a:alpha val="43137"/>
                    </a:srgbClr>
                  </a:outerShdw>
                </a:effectLst>
              </a:rPr>
              <a:t>grandes</a:t>
            </a:r>
            <a:r>
              <a:rPr lang="es-ES" sz="2200" dirty="0" smtClean="0">
                <a:effectLst>
                  <a:outerShdw blurRad="38100" dist="38100" dir="2700000" algn="tl">
                    <a:srgbClr val="000000">
                      <a:alpha val="43137"/>
                    </a:srgbClr>
                  </a:outerShdw>
                </a:effectLst>
              </a:rPr>
              <a:t> y </a:t>
            </a:r>
            <a:r>
              <a:rPr lang="es-ES" sz="2200" dirty="0" smtClean="0">
                <a:solidFill>
                  <a:schemeClr val="accent3">
                    <a:lumMod val="75000"/>
                  </a:schemeClr>
                </a:solidFill>
                <a:effectLst>
                  <a:outerShdw blurRad="38100" dist="38100" dir="2700000" algn="tl">
                    <a:srgbClr val="000000">
                      <a:alpha val="43137"/>
                    </a:srgbClr>
                  </a:outerShdw>
                </a:effectLst>
              </a:rPr>
              <a:t>pequeños</a:t>
            </a:r>
            <a:r>
              <a:rPr lang="es-ES" sz="2200" dirty="0" smtClean="0">
                <a:effectLst>
                  <a:outerShdw blurRad="38100" dist="38100" dir="2700000" algn="tl">
                    <a:srgbClr val="000000">
                      <a:alpha val="43137"/>
                    </a:srgbClr>
                  </a:outerShdw>
                </a:effectLst>
              </a:rPr>
              <a:t>. Una tercera parte de ellos solicitan servicios constantemente a lo largo del año, las otras dos terceras partes lo hacen solo por temporadas fijas y/o según sus propias necesidades de comportamiento en el mercado.</a:t>
            </a:r>
          </a:p>
          <a:p>
            <a:pPr algn="just"/>
            <a:endParaRPr lang="es-ES" sz="2200" dirty="0" smtClean="0">
              <a:effectLst>
                <a:outerShdw blurRad="38100" dist="38100" dir="2700000" algn="tl">
                  <a:srgbClr val="000000">
                    <a:alpha val="43137"/>
                  </a:srgbClr>
                </a:outerShdw>
              </a:effectLst>
            </a:endParaRPr>
          </a:p>
          <a:p>
            <a:pPr algn="just"/>
            <a:r>
              <a:rPr lang="es-ES" sz="2200" dirty="0" smtClean="0">
                <a:effectLst>
                  <a:outerShdw blurRad="38100" dist="38100" dir="2700000" algn="tl">
                    <a:srgbClr val="000000">
                      <a:alpha val="43137"/>
                    </a:srgbClr>
                  </a:outerShdw>
                </a:effectLst>
              </a:rPr>
              <a:t>Debido a que la menor parte de los clientes son fijos, podemos decir que estamos en un </a:t>
            </a:r>
            <a:r>
              <a:rPr lang="es-ES" sz="2200" dirty="0" smtClean="0">
                <a:solidFill>
                  <a:schemeClr val="accent3">
                    <a:lumMod val="75000"/>
                  </a:schemeClr>
                </a:solidFill>
                <a:effectLst>
                  <a:outerShdw blurRad="38100" dist="38100" dir="2700000" algn="tl">
                    <a:srgbClr val="000000">
                      <a:alpha val="43137"/>
                    </a:srgbClr>
                  </a:outerShdw>
                </a:effectLst>
              </a:rPr>
              <a:t>entorno ambiguo o incierto</a:t>
            </a:r>
            <a:r>
              <a:rPr lang="es-ES" sz="2200" dirty="0" smtClean="0">
                <a:effectLst>
                  <a:outerShdw blurRad="38100" dist="38100" dir="2700000" algn="tl">
                    <a:srgbClr val="000000">
                      <a:alpha val="43137"/>
                    </a:srgbClr>
                  </a:outerShdw>
                </a:effectLst>
              </a:rPr>
              <a:t>, pues no se conoce la mayoría de los clientes que solicitarán un servicio en la empresa.</a:t>
            </a: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endParaRPr lang="es-ES" sz="2400" dirty="0"/>
          </a:p>
        </p:txBody>
      </p:sp>
      <p:sp>
        <p:nvSpPr>
          <p:cNvPr id="7" name="6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2050" name="Picture 2" descr="C:\Users\Enrique\Desktop\iberojet.jpg"/>
          <p:cNvPicPr>
            <a:picLocks noChangeAspect="1" noChangeArrowheads="1"/>
          </p:cNvPicPr>
          <p:nvPr/>
        </p:nvPicPr>
        <p:blipFill>
          <a:blip r:embed="rId3" cstate="print"/>
          <a:srcRect/>
          <a:stretch>
            <a:fillRect/>
          </a:stretch>
        </p:blipFill>
        <p:spPr bwMode="auto">
          <a:xfrm>
            <a:off x="6715140" y="5072074"/>
            <a:ext cx="2178158" cy="714380"/>
          </a:xfrm>
          <a:prstGeom prst="rect">
            <a:avLst/>
          </a:prstGeom>
          <a:noFill/>
        </p:spPr>
      </p:pic>
      <p:pic>
        <p:nvPicPr>
          <p:cNvPr id="2051" name="Picture 3" descr="C:\Users\Enrique\Desktop\holcimapasco_logo_rgbe0pc6.jpg"/>
          <p:cNvPicPr>
            <a:picLocks noChangeAspect="1" noChangeArrowheads="1"/>
          </p:cNvPicPr>
          <p:nvPr/>
        </p:nvPicPr>
        <p:blipFill>
          <a:blip r:embed="rId4" cstate="print"/>
          <a:srcRect/>
          <a:stretch>
            <a:fillRect/>
          </a:stretch>
        </p:blipFill>
        <p:spPr bwMode="auto">
          <a:xfrm>
            <a:off x="2428860" y="4857760"/>
            <a:ext cx="1071570" cy="1418938"/>
          </a:xfrm>
          <a:prstGeom prst="rect">
            <a:avLst/>
          </a:prstGeom>
          <a:noFill/>
        </p:spPr>
      </p:pic>
      <p:pic>
        <p:nvPicPr>
          <p:cNvPr id="2052" name="Picture 4" descr="C:\Users\Enrique\Desktop\6047.jpg"/>
          <p:cNvPicPr>
            <a:picLocks noChangeAspect="1" noChangeArrowheads="1"/>
          </p:cNvPicPr>
          <p:nvPr/>
        </p:nvPicPr>
        <p:blipFill>
          <a:blip r:embed="rId5"/>
          <a:srcRect/>
          <a:stretch>
            <a:fillRect/>
          </a:stretch>
        </p:blipFill>
        <p:spPr bwMode="auto">
          <a:xfrm>
            <a:off x="4572000" y="5143512"/>
            <a:ext cx="1549444" cy="77472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2000"/>
                                        <p:tgtEl>
                                          <p:spTgt spid="5">
                                            <p:txEl>
                                              <p:pRg st="2" end="2"/>
                                            </p:txEl>
                                          </p:spTgt>
                                        </p:tgtEl>
                                      </p:cBhvr>
                                    </p:animEffect>
                                  </p:childTnLst>
                                </p:cTn>
                              </p:par>
                              <p:par>
                                <p:cTn id="12" presetID="37" presetClass="entr" presetSubtype="0" fill="hold" nodeType="with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fade">
                                      <p:cBhvr>
                                        <p:cTn id="14" dur="2000"/>
                                        <p:tgtEl>
                                          <p:spTgt spid="2051"/>
                                        </p:tgtEl>
                                      </p:cBhvr>
                                    </p:animEffect>
                                    <p:anim calcmode="lin" valueType="num">
                                      <p:cBhvr>
                                        <p:cTn id="15" dur="2000" fill="hold"/>
                                        <p:tgtEl>
                                          <p:spTgt spid="2051"/>
                                        </p:tgtEl>
                                        <p:attrNameLst>
                                          <p:attrName>ppt_x</p:attrName>
                                        </p:attrNameLst>
                                      </p:cBhvr>
                                      <p:tavLst>
                                        <p:tav tm="0">
                                          <p:val>
                                            <p:strVal val="#ppt_x"/>
                                          </p:val>
                                        </p:tav>
                                        <p:tav tm="100000">
                                          <p:val>
                                            <p:strVal val="#ppt_x"/>
                                          </p:val>
                                        </p:tav>
                                      </p:tavLst>
                                    </p:anim>
                                    <p:anim calcmode="lin" valueType="num">
                                      <p:cBhvr>
                                        <p:cTn id="16" dur="1800" decel="100000" fill="hold"/>
                                        <p:tgtEl>
                                          <p:spTgt spid="2051"/>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2051"/>
                                        </p:tgtEl>
                                        <p:attrNameLst>
                                          <p:attrName>ppt_y</p:attrName>
                                        </p:attrNameLst>
                                      </p:cBhvr>
                                      <p:tavLst>
                                        <p:tav tm="0">
                                          <p:val>
                                            <p:strVal val="#ppt_y-.03"/>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052"/>
                                        </p:tgtEl>
                                        <p:attrNameLst>
                                          <p:attrName>style.visibility</p:attrName>
                                        </p:attrNameLst>
                                      </p:cBhvr>
                                      <p:to>
                                        <p:strVal val="visible"/>
                                      </p:to>
                                    </p:set>
                                    <p:animEffect transition="in" filter="fade">
                                      <p:cBhvr>
                                        <p:cTn id="20" dur="2000"/>
                                        <p:tgtEl>
                                          <p:spTgt spid="2052"/>
                                        </p:tgtEl>
                                      </p:cBhvr>
                                    </p:animEffect>
                                    <p:anim calcmode="lin" valueType="num">
                                      <p:cBhvr>
                                        <p:cTn id="21" dur="2000" fill="hold"/>
                                        <p:tgtEl>
                                          <p:spTgt spid="2052"/>
                                        </p:tgtEl>
                                        <p:attrNameLst>
                                          <p:attrName>ppt_x</p:attrName>
                                        </p:attrNameLst>
                                      </p:cBhvr>
                                      <p:tavLst>
                                        <p:tav tm="0">
                                          <p:val>
                                            <p:strVal val="#ppt_x"/>
                                          </p:val>
                                        </p:tav>
                                        <p:tav tm="100000">
                                          <p:val>
                                            <p:strVal val="#ppt_x"/>
                                          </p:val>
                                        </p:tav>
                                      </p:tavLst>
                                    </p:anim>
                                    <p:anim calcmode="lin" valueType="num">
                                      <p:cBhvr>
                                        <p:cTn id="22" dur="2000" fill="hold"/>
                                        <p:tgtEl>
                                          <p:spTgt spid="2052"/>
                                        </p:tgtEl>
                                        <p:attrNameLst>
                                          <p:attrName>ppt_y</p:attrName>
                                        </p:attrNameLst>
                                      </p:cBhvr>
                                      <p:tavLst>
                                        <p:tav tm="0">
                                          <p:val>
                                            <p:strVal val="#ppt_y-.1"/>
                                          </p:val>
                                        </p:tav>
                                        <p:tav tm="100000">
                                          <p:val>
                                            <p:strVal val="#ppt_y"/>
                                          </p:val>
                                        </p:tav>
                                      </p:tavLst>
                                    </p:anim>
                                  </p:childTnLst>
                                </p:cTn>
                              </p:par>
                              <p:par>
                                <p:cTn id="23" presetID="29" presetClass="entr" presetSubtype="0" fill="hold" nodeType="withEffect">
                                  <p:stCondLst>
                                    <p:cond delay="0"/>
                                  </p:stCondLst>
                                  <p:childTnLst>
                                    <p:set>
                                      <p:cBhvr>
                                        <p:cTn id="24" dur="1" fill="hold">
                                          <p:stCondLst>
                                            <p:cond delay="0"/>
                                          </p:stCondLst>
                                        </p:cTn>
                                        <p:tgtEl>
                                          <p:spTgt spid="2050"/>
                                        </p:tgtEl>
                                        <p:attrNameLst>
                                          <p:attrName>style.visibility</p:attrName>
                                        </p:attrNameLst>
                                      </p:cBhvr>
                                      <p:to>
                                        <p:strVal val="visible"/>
                                      </p:to>
                                    </p:set>
                                    <p:anim calcmode="lin" valueType="num">
                                      <p:cBhvr>
                                        <p:cTn id="25" dur="2000" fill="hold"/>
                                        <p:tgtEl>
                                          <p:spTgt spid="2050"/>
                                        </p:tgtEl>
                                        <p:attrNameLst>
                                          <p:attrName>ppt_x</p:attrName>
                                        </p:attrNameLst>
                                      </p:cBhvr>
                                      <p:tavLst>
                                        <p:tav tm="0">
                                          <p:val>
                                            <p:strVal val="#ppt_x-.2"/>
                                          </p:val>
                                        </p:tav>
                                        <p:tav tm="100000">
                                          <p:val>
                                            <p:strVal val="#ppt_x"/>
                                          </p:val>
                                        </p:tav>
                                      </p:tavLst>
                                    </p:anim>
                                    <p:anim calcmode="lin" valueType="num">
                                      <p:cBhvr>
                                        <p:cTn id="26" dur="2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2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285860"/>
            <a:ext cx="5357850" cy="5786454"/>
          </a:xfrm>
        </p:spPr>
        <p:txBody>
          <a:bodyPr>
            <a:noAutofit/>
          </a:bodyPr>
          <a:lstStyle/>
          <a:p>
            <a:pPr algn="just">
              <a:buNone/>
            </a:pPr>
            <a:r>
              <a:rPr lang="es-ES" sz="2000" dirty="0" smtClean="0">
                <a:effectLst>
                  <a:outerShdw blurRad="38100" dist="38100" dir="2700000" algn="tl">
                    <a:srgbClr val="000000">
                      <a:alpha val="43137"/>
                    </a:srgbClr>
                  </a:outerShdw>
                </a:effectLst>
              </a:rPr>
              <a:t>	De los últimos cinco años a la fecha, bajo el mismo tipo de actividad </a:t>
            </a:r>
            <a:r>
              <a:rPr lang="es-ES" sz="2000" dirty="0" smtClean="0">
                <a:solidFill>
                  <a:schemeClr val="accent3">
                    <a:lumMod val="75000"/>
                  </a:schemeClr>
                </a:solidFill>
                <a:effectLst>
                  <a:outerShdw blurRad="38100" dist="38100" dir="2700000" algn="tl">
                    <a:srgbClr val="000000">
                      <a:alpha val="43137"/>
                    </a:srgbClr>
                  </a:outerShdw>
                </a:effectLst>
              </a:rPr>
              <a:t>se ha incrementado</a:t>
            </a:r>
            <a:r>
              <a:rPr lang="es-ES" sz="2000" b="1" dirty="0" smtClean="0">
                <a:solidFill>
                  <a:schemeClr val="bg2">
                    <a:lumMod val="25000"/>
                  </a:schemeClr>
                </a:solidFill>
                <a:effectLst>
                  <a:outerShdw blurRad="38100" dist="38100" dir="2700000" algn="tl">
                    <a:srgbClr val="000000">
                      <a:alpha val="43137"/>
                    </a:srgbClr>
                  </a:outerShdw>
                </a:effectLst>
              </a:rPr>
              <a:t> </a:t>
            </a:r>
            <a:r>
              <a:rPr lang="es-ES" sz="2000" dirty="0" smtClean="0">
                <a:effectLst>
                  <a:outerShdw blurRad="38100" dist="38100" dir="2700000" algn="tl">
                    <a:srgbClr val="000000">
                      <a:alpha val="43137"/>
                    </a:srgbClr>
                  </a:outerShdw>
                </a:effectLst>
              </a:rPr>
              <a:t>considerablemente.</a:t>
            </a:r>
          </a:p>
          <a:p>
            <a:pPr algn="just">
              <a:buNone/>
            </a:pPr>
            <a:endParaRPr lang="es-ES" sz="2000" dirty="0" smtClean="0">
              <a:effectLst>
                <a:outerShdw blurRad="38100" dist="38100" dir="2700000" algn="tl">
                  <a:srgbClr val="000000">
                    <a:alpha val="43137"/>
                  </a:srgbClr>
                </a:outerShdw>
              </a:effectLst>
            </a:endParaRPr>
          </a:p>
          <a:p>
            <a:pPr algn="just">
              <a:buNone/>
            </a:pPr>
            <a:r>
              <a:rPr lang="es-ES" sz="2000" dirty="0" smtClean="0">
                <a:effectLst>
                  <a:outerShdw blurRad="38100" dist="38100" dir="2700000" algn="tl">
                    <a:srgbClr val="000000">
                      <a:alpha val="43137"/>
                    </a:srgbClr>
                  </a:outerShdw>
                </a:effectLst>
              </a:rPr>
              <a:t>	Debido a esto, junto al continuo desarrollo informático, hacen que la </a:t>
            </a:r>
            <a:r>
              <a:rPr lang="es-ES" sz="2000" dirty="0" smtClean="0">
                <a:solidFill>
                  <a:schemeClr val="accent3">
                    <a:lumMod val="75000"/>
                  </a:schemeClr>
                </a:solidFill>
                <a:effectLst>
                  <a:outerShdw blurRad="38100" dist="38100" dir="2700000" algn="tl">
                    <a:srgbClr val="000000">
                      <a:alpha val="43137"/>
                    </a:srgbClr>
                  </a:outerShdw>
                </a:effectLst>
              </a:rPr>
              <a:t>actualización del software</a:t>
            </a:r>
            <a:r>
              <a:rPr lang="es-ES" sz="2000" b="1" dirty="0" smtClean="0">
                <a:solidFill>
                  <a:schemeClr val="bg2">
                    <a:lumMod val="25000"/>
                  </a:schemeClr>
                </a:solidFill>
                <a:effectLst>
                  <a:outerShdw blurRad="38100" dist="38100" dir="2700000" algn="tl">
                    <a:srgbClr val="000000">
                      <a:alpha val="43137"/>
                    </a:srgbClr>
                  </a:outerShdw>
                </a:effectLst>
              </a:rPr>
              <a:t> </a:t>
            </a:r>
            <a:r>
              <a:rPr lang="es-ES" sz="2000" dirty="0" smtClean="0">
                <a:effectLst>
                  <a:outerShdw blurRad="38100" dist="38100" dir="2700000" algn="tl">
                    <a:srgbClr val="000000">
                      <a:alpha val="43137"/>
                    </a:srgbClr>
                  </a:outerShdw>
                </a:effectLst>
              </a:rPr>
              <a:t>sea </a:t>
            </a:r>
            <a:r>
              <a:rPr lang="es-ES" sz="2000" dirty="0" smtClean="0">
                <a:solidFill>
                  <a:schemeClr val="accent3">
                    <a:lumMod val="75000"/>
                  </a:schemeClr>
                </a:solidFill>
                <a:effectLst>
                  <a:outerShdw blurRad="38100" dist="38100" dir="2700000" algn="tl">
                    <a:srgbClr val="000000">
                      <a:alpha val="43137"/>
                    </a:srgbClr>
                  </a:outerShdw>
                </a:effectLst>
              </a:rPr>
              <a:t>continua y obligada </a:t>
            </a:r>
            <a:r>
              <a:rPr lang="es-ES" sz="2000" dirty="0" smtClean="0">
                <a:effectLst>
                  <a:outerShdw blurRad="38100" dist="38100" dir="2700000" algn="tl">
                    <a:srgbClr val="000000">
                      <a:alpha val="43137"/>
                    </a:srgbClr>
                  </a:outerShdw>
                </a:effectLst>
              </a:rPr>
              <a:t>para poder cubrir el avance tecnológico y poder así responder con eficiencia a las necesidades demandadas, intentando de este modo </a:t>
            </a:r>
            <a:r>
              <a:rPr lang="es-ES" sz="2000" dirty="0" smtClean="0">
                <a:solidFill>
                  <a:schemeClr val="accent3">
                    <a:lumMod val="75000"/>
                  </a:schemeClr>
                </a:solidFill>
                <a:effectLst>
                  <a:outerShdw blurRad="38100" dist="38100" dir="2700000" algn="tl">
                    <a:srgbClr val="000000">
                      <a:alpha val="43137"/>
                    </a:srgbClr>
                  </a:outerShdw>
                </a:effectLst>
              </a:rPr>
              <a:t>obtener una ventaja</a:t>
            </a:r>
            <a:r>
              <a:rPr lang="es-ES" sz="2000" b="1" dirty="0" smtClean="0">
                <a:solidFill>
                  <a:schemeClr val="bg2">
                    <a:lumMod val="25000"/>
                  </a:schemeClr>
                </a:solidFill>
                <a:effectLst>
                  <a:outerShdw blurRad="38100" dist="38100" dir="2700000" algn="tl">
                    <a:srgbClr val="000000">
                      <a:alpha val="43137"/>
                    </a:srgbClr>
                  </a:outerShdw>
                </a:effectLst>
              </a:rPr>
              <a:t> </a:t>
            </a:r>
            <a:r>
              <a:rPr lang="es-ES" sz="2000" dirty="0" smtClean="0">
                <a:effectLst>
                  <a:outerShdw blurRad="38100" dist="38100" dir="2700000" algn="tl">
                    <a:srgbClr val="000000">
                      <a:alpha val="43137"/>
                    </a:srgbClr>
                  </a:outerShdw>
                </a:effectLst>
              </a:rPr>
              <a:t>con respecto al resto de los competidores.</a:t>
            </a:r>
          </a:p>
          <a:p>
            <a:pPr>
              <a:buNone/>
            </a:pPr>
            <a:r>
              <a:rPr lang="es-ES" sz="2000" dirty="0" smtClean="0">
                <a:effectLst>
                  <a:outerShdw blurRad="38100" dist="38100" dir="2700000" algn="tl">
                    <a:srgbClr val="000000">
                      <a:alpha val="43137"/>
                    </a:srgbClr>
                  </a:outerShdw>
                </a:effectLst>
              </a:rPr>
              <a:t>	</a:t>
            </a:r>
            <a:endParaRPr lang="es-ES" sz="2000" dirty="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COMPETENCIA</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3074" name="Picture 2"/>
          <p:cNvPicPr>
            <a:picLocks noChangeAspect="1" noChangeArrowheads="1"/>
          </p:cNvPicPr>
          <p:nvPr/>
        </p:nvPicPr>
        <p:blipFill>
          <a:blip r:embed="rId3"/>
          <a:srcRect/>
          <a:stretch>
            <a:fillRect/>
          </a:stretch>
        </p:blipFill>
        <p:spPr bwMode="auto">
          <a:xfrm>
            <a:off x="6000760" y="1857364"/>
            <a:ext cx="2609850" cy="3657600"/>
          </a:xfrm>
          <a:prstGeom prst="rect">
            <a:avLst/>
          </a:prstGeom>
          <a:ln>
            <a:noFill/>
          </a:ln>
          <a:effectLst>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2000"/>
                                        <p:tgtEl>
                                          <p:spTgt spid="3">
                                            <p:txEl>
                                              <p:pRg st="2" end="2"/>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643050"/>
            <a:ext cx="8229600" cy="4525963"/>
          </a:xfrm>
        </p:spPr>
        <p:txBody>
          <a:bodyPr>
            <a:normAutofit/>
          </a:bodyPr>
          <a:lstStyle/>
          <a:p>
            <a:pPr algn="just">
              <a:buNone/>
            </a:pPr>
            <a:r>
              <a:rPr lang="es-ES" dirty="0" smtClean="0">
                <a:effectLst>
                  <a:outerShdw blurRad="38100" dist="38100" dir="2700000" algn="tl">
                    <a:srgbClr val="000000">
                      <a:alpha val="43137"/>
                    </a:srgbClr>
                  </a:outerShdw>
                </a:effectLst>
              </a:rPr>
              <a:t>		</a:t>
            </a:r>
            <a:endParaRPr lang="es-ES" dirty="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BARRERAS DE ENTRADA</a:t>
            </a:r>
            <a:endParaRPr lang="es-ES" dirty="0"/>
          </a:p>
        </p:txBody>
      </p:sp>
      <p:sp>
        <p:nvSpPr>
          <p:cNvPr id="5" name="2 Marcador de contenido"/>
          <p:cNvSpPr txBox="1">
            <a:spLocks/>
          </p:cNvSpPr>
          <p:nvPr/>
        </p:nvSpPr>
        <p:spPr>
          <a:xfrm>
            <a:off x="571472" y="1285860"/>
            <a:ext cx="8229600" cy="4525963"/>
          </a:xfrm>
          <a:prstGeom prst="rect">
            <a:avLst/>
          </a:prstGeom>
        </p:spPr>
        <p:txBody>
          <a:bodyPr vert="horz">
            <a:normAutofit lnSpcReduction="10000"/>
          </a:bodyPr>
          <a:lstStyle/>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El mercado de esta empresa está básicamente centralizado en la capital del País, otra parte en el interior de la República Mexicana.</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S" sz="27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Si bien no es </a:t>
            </a:r>
            <a:r>
              <a:rPr lang="es-ES" sz="2700" dirty="0" smtClean="0">
                <a:effectLst>
                  <a:outerShdw blurRad="38100" dist="38100" dir="2700000" algn="tl">
                    <a:srgbClr val="000000">
                      <a:alpha val="43137"/>
                    </a:srgbClr>
                  </a:outerShdw>
                </a:effectLst>
              </a:rPr>
              <a:t>imposible</a:t>
            </a:r>
            <a:r>
              <a:rPr lang="es-ES" sz="2700" dirty="0" smtClean="0">
                <a:effectLst>
                  <a:outerShdw blurRad="38100" dist="38100" dir="2700000" algn="tl">
                    <a:srgbClr val="000000">
                      <a:alpha val="43137"/>
                    </a:srgbClr>
                  </a:outerShdw>
                </a:effectLst>
              </a:rPr>
              <a:t> </a:t>
            </a:r>
            <a:r>
              <a:rPr lang="es-ES" sz="2700" dirty="0" smtClean="0">
                <a:effectLst>
                  <a:outerShdw blurRad="38100" dist="38100" dir="2700000" algn="tl">
                    <a:srgbClr val="000000">
                      <a:alpha val="43137"/>
                    </a:srgbClr>
                  </a:outerShdw>
                </a:effectLst>
              </a:rPr>
              <a:t>la expansión,</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a:t>
            </a:r>
            <a:r>
              <a:rPr lang="es-ES" sz="2700" dirty="0" smtClean="0">
                <a:effectLst>
                  <a:outerShdw blurRad="38100" dist="38100" dir="2700000" algn="tl">
                    <a:srgbClr val="000000">
                      <a:alpha val="43137"/>
                    </a:srgbClr>
                  </a:outerShdw>
                </a:effectLst>
              </a:rPr>
              <a:t>hay que tener en cuenta que al ser</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una empresa pequeña no lo tendrá fácil.</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s-ES" sz="2700" dirty="0" smtClean="0">
              <a:effectLst>
                <a:outerShdw blurRad="38100" dist="38100" dir="2700000" algn="tl">
                  <a:srgbClr val="000000">
                    <a:alpha val="43137"/>
                  </a:srgbClr>
                </a:outerShdw>
              </a:effectLst>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a:t>
            </a:r>
            <a:r>
              <a:rPr lang="es-ES" sz="2700" dirty="0" smtClean="0">
                <a:effectLst>
                  <a:outerShdw blurRad="38100" dist="38100" dir="2700000" algn="tl">
                    <a:srgbClr val="000000">
                      <a:alpha val="43137"/>
                    </a:srgbClr>
                  </a:outerShdw>
                </a:effectLst>
              </a:rPr>
              <a:t>A pesar de todo, está en los planes a largo plazo de </a:t>
            </a:r>
            <a:r>
              <a:rPr lang="es-ES" sz="2700" dirty="0" err="1" smtClean="0">
                <a:effectLst>
                  <a:outerShdw blurRad="38100" dist="38100" dir="2700000" algn="tl">
                    <a:srgbClr val="000000">
                      <a:alpha val="43137"/>
                    </a:srgbClr>
                  </a:outerShdw>
                </a:effectLst>
              </a:rPr>
              <a:t>Elikos</a:t>
            </a:r>
            <a:r>
              <a:rPr lang="es-ES" sz="2700" dirty="0" smtClean="0">
                <a:effectLst>
                  <a:outerShdw blurRad="38100" dist="38100" dir="2700000" algn="tl">
                    <a:srgbClr val="000000">
                      <a:alpha val="43137"/>
                    </a:srgbClr>
                  </a:outerShdw>
                </a:effectLst>
              </a:rPr>
              <a:t> negociar con empresas extranjeras.</a:t>
            </a:r>
            <a:endParaRPr kumimoji="0" lang="es-ES" sz="27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6" name="5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12" name="Picture 9" descr="C:\Users\Enrique\AppData\Local\Microsoft\Windows\Temporary Internet Files\Content.IE5\IZ132RP9\MMj03544140000[1].gif"/>
          <p:cNvPicPr>
            <a:picLocks noChangeAspect="1" noChangeArrowheads="1" noCrop="1"/>
          </p:cNvPicPr>
          <p:nvPr/>
        </p:nvPicPr>
        <p:blipFill>
          <a:blip r:embed="rId3"/>
          <a:srcRect/>
          <a:stretch>
            <a:fillRect/>
          </a:stretch>
        </p:blipFill>
        <p:spPr bwMode="auto">
          <a:xfrm>
            <a:off x="7500958" y="2500306"/>
            <a:ext cx="957266" cy="1196583"/>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2000"/>
                                        <p:tgtEl>
                                          <p:spTgt spid="5">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20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20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2000"/>
                                        <p:tgtEl>
                                          <p:spTgt spid="5">
                                            <p:txEl>
                                              <p:pRg st="4" end="4"/>
                                            </p:txEl>
                                          </p:spTgt>
                                        </p:tgtEl>
                                      </p:cBhvr>
                                    </p:animEffect>
                                  </p:childTnLst>
                                </p:cTn>
                              </p:par>
                            </p:childTnLst>
                          </p:cTn>
                        </p:par>
                        <p:par>
                          <p:cTn id="22" fill="hold">
                            <p:stCondLst>
                              <p:cond delay="6000"/>
                            </p:stCondLst>
                            <p:childTnLst>
                              <p:par>
                                <p:cTn id="23" presetID="10" presetClass="entr" presetSubtype="0" fill="hold" grpId="0" nodeType="after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2000"/>
                                        <p:tgtEl>
                                          <p:spTgt spid="5">
                                            <p:txEl>
                                              <p:pRg st="6" end="6"/>
                                            </p:txEl>
                                          </p:spTgt>
                                        </p:tgtEl>
                                      </p:cBhvr>
                                    </p:animEffect>
                                  </p:childTnLst>
                                </p:cTn>
                              </p:par>
                            </p:childTnLst>
                          </p:cTn>
                        </p:par>
                        <p:par>
                          <p:cTn id="26" fill="hold">
                            <p:stCondLst>
                              <p:cond delay="8000"/>
                            </p:stCondLst>
                            <p:childTnLst>
                              <p:par>
                                <p:cTn id="27" presetID="1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0"/>
            <a:ext cx="8472518" cy="1143000"/>
          </a:xfrm>
        </p:spPr>
        <p:txBody>
          <a:bodyPr>
            <a:normAutofit/>
          </a:bodyPr>
          <a:lstStyle/>
          <a:p>
            <a:pPr algn="ctr"/>
            <a:r>
              <a:rPr lang="es-ES" dirty="0" smtClean="0"/>
              <a:t>PROBLEMAS FRECUENTES</a:t>
            </a:r>
            <a:endParaRPr lang="es-ES" dirty="0"/>
          </a:p>
        </p:txBody>
      </p:sp>
      <p:sp>
        <p:nvSpPr>
          <p:cNvPr id="5" name="2 Marcador de contenido"/>
          <p:cNvSpPr txBox="1">
            <a:spLocks/>
          </p:cNvSpPr>
          <p:nvPr/>
        </p:nvSpPr>
        <p:spPr>
          <a:xfrm>
            <a:off x="571472" y="1285860"/>
            <a:ext cx="8229600" cy="4525963"/>
          </a:xfrm>
          <a:prstGeom prst="rect">
            <a:avLst/>
          </a:prstGeom>
        </p:spPr>
        <p:txBody>
          <a:bodyPr vert="horz">
            <a:normAutofit/>
          </a:bodyPr>
          <a:lstStyle/>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a:t>
            </a:r>
            <a:r>
              <a:rPr lang="es-ES" sz="2000" dirty="0" smtClean="0">
                <a:effectLst>
                  <a:outerShdw blurRad="38100" dist="38100" dir="2700000" algn="tl">
                    <a:srgbClr val="000000">
                      <a:alpha val="43137"/>
                    </a:srgbClr>
                  </a:outerShdw>
                </a:effectLst>
              </a:rPr>
              <a:t>Entre los problemas frecuentes encontramos:</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S" sz="20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000" dirty="0" smtClean="0">
                <a:effectLst>
                  <a:outerShdw blurRad="38100" dist="38100" dir="2700000" algn="tl">
                    <a:srgbClr val="000000">
                      <a:alpha val="43137"/>
                    </a:srgbClr>
                  </a:outerShdw>
                </a:effectLst>
              </a:rPr>
              <a:t>	</a:t>
            </a:r>
            <a:r>
              <a:rPr kumimoji="0" lang="es-ES" sz="2000" i="0" u="none" strike="noStrike" kern="1200" cap="none" spc="0" normalizeH="0" baseline="0" noProof="0" dirty="0" smtClean="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rPr>
              <a:t>La</a:t>
            </a:r>
            <a:r>
              <a:rPr kumimoji="0" lang="es-ES" sz="2000" i="0" u="none" strike="noStrike" kern="1200" cap="none" spc="0" normalizeH="0" noProof="0" dirty="0" smtClean="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rPr>
              <a:t> inversión</a:t>
            </a: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que como comentábamos antes debe de ser casi constante para responder eficientemente a los clientes.</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000" baseline="0" dirty="0" smtClean="0">
                <a:effectLst>
                  <a:outerShdw blurRad="38100" dist="38100" dir="2700000" algn="tl">
                    <a:srgbClr val="000000">
                      <a:alpha val="43137"/>
                    </a:srgbClr>
                  </a:outerShdw>
                </a:effectLst>
              </a:rPr>
              <a:t>	</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es-ES" sz="2000" i="0" u="none" strike="noStrike" kern="1200" cap="none" spc="0" normalizeH="0" noProof="0" dirty="0" smtClean="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rPr>
              <a:t>La compatibilidad </a:t>
            </a: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entre la plataforma que utiliza </a:t>
            </a:r>
            <a:r>
              <a:rPr kumimoji="0" lang="es-ES" sz="2000" b="0" i="0" u="none" strike="noStrike" kern="1200" cap="none" spc="0" normalizeH="0" noProof="0" dirty="0" err="1" smtClean="0">
                <a:ln>
                  <a:noFill/>
                </a:ln>
                <a:solidFill>
                  <a:schemeClr val="tx1"/>
                </a:solidFill>
                <a:effectLst>
                  <a:outerShdw blurRad="38100" dist="38100" dir="2700000" algn="tl">
                    <a:srgbClr val="000000">
                      <a:alpha val="43137"/>
                    </a:srgbClr>
                  </a:outerShdw>
                </a:effectLst>
                <a:uLnTx/>
                <a:uFillTx/>
                <a:latin typeface="+mn-lt"/>
                <a:ea typeface="+mn-ea"/>
                <a:cs typeface="+mn-cs"/>
              </a:rPr>
              <a:t>Elikos</a:t>
            </a: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es-ES" sz="2000" i="0" u="none" strike="noStrike" kern="1200" cap="none" spc="0" normalizeH="0" noProof="0" dirty="0" smtClean="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rPr>
              <a:t>(Mac) </a:t>
            </a: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y la de la gran mayoría de los clientes </a:t>
            </a:r>
            <a:r>
              <a:rPr kumimoji="0" lang="es-ES" sz="2000" i="0" u="none" strike="noStrike" kern="1200" cap="none" spc="0" normalizeH="0" noProof="0" dirty="0" smtClean="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rPr>
              <a:t>(PC) </a:t>
            </a: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presenta alguna vez inconvenientes.</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s-ES" sz="2000" dirty="0" smtClean="0">
              <a:effectLst>
                <a:outerShdw blurRad="38100" dist="38100" dir="2700000" algn="tl">
                  <a:srgbClr val="000000">
                    <a:alpha val="43137"/>
                  </a:srgbClr>
                </a:outerShdw>
              </a:effectLst>
            </a:endParaRPr>
          </a:p>
          <a:p>
            <a:pPr marL="365760" indent="-256032" algn="just">
              <a:spcBef>
                <a:spcPts val="400"/>
              </a:spcBef>
              <a:buClr>
                <a:schemeClr val="accent1"/>
              </a:buClr>
              <a:buSzPct val="68000"/>
              <a:defRPr/>
            </a:pPr>
            <a:r>
              <a:rPr kumimoji="0" lang="es-ES" sz="20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lang="es-ES" sz="2000" dirty="0" smtClean="0">
                <a:effectLst>
                  <a:outerShdw blurRad="38100" dist="38100" dir="2700000" algn="tl">
                    <a:srgbClr val="000000">
                      <a:alpha val="43137"/>
                    </a:srgbClr>
                  </a:outerShdw>
                </a:effectLst>
              </a:rPr>
              <a:t>Los casos en los que un </a:t>
            </a:r>
            <a:r>
              <a:rPr lang="es-ES" sz="2000" dirty="0" smtClean="0">
                <a:solidFill>
                  <a:schemeClr val="accent3">
                    <a:lumMod val="75000"/>
                  </a:schemeClr>
                </a:solidFill>
                <a:effectLst>
                  <a:outerShdw blurRad="38100" dist="38100" dir="2700000" algn="tl">
                    <a:srgbClr val="000000">
                      <a:alpha val="43137"/>
                    </a:srgbClr>
                  </a:outerShdw>
                </a:effectLst>
              </a:rPr>
              <a:t>“eslabón” </a:t>
            </a:r>
            <a:r>
              <a:rPr lang="es-ES" sz="2000" dirty="0" smtClean="0">
                <a:effectLst>
                  <a:outerShdw blurRad="38100" dist="38100" dir="2700000" algn="tl">
                    <a:srgbClr val="000000">
                      <a:alpha val="43137"/>
                    </a:srgbClr>
                  </a:outerShdw>
                </a:effectLst>
              </a:rPr>
              <a:t>de la cadena de producción </a:t>
            </a:r>
            <a:r>
              <a:rPr lang="es-ES" sz="2000" dirty="0" smtClean="0">
                <a:solidFill>
                  <a:schemeClr val="accent3">
                    <a:lumMod val="75000"/>
                  </a:schemeClr>
                </a:solidFill>
                <a:effectLst>
                  <a:outerShdw blurRad="38100" dist="38100" dir="2700000" algn="tl">
                    <a:srgbClr val="000000">
                      <a:alpha val="43137"/>
                    </a:srgbClr>
                  </a:outerShdw>
                </a:effectLst>
              </a:rPr>
              <a:t>se rompe</a:t>
            </a:r>
            <a:r>
              <a:rPr lang="es-ES" sz="2000" dirty="0" smtClean="0">
                <a:effectLst>
                  <a:outerShdw blurRad="38100" dist="38100" dir="2700000" algn="tl">
                    <a:srgbClr val="000000">
                      <a:alpha val="43137"/>
                    </a:srgbClr>
                  </a:outerShdw>
                </a:effectLst>
              </a:rPr>
              <a:t>, existen retrasos o pérdida de tiempo y dinero que pueden evitarse con una previa planeación de tiempo y procesos para imprevistos (calendarización y bitácoras).</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S" sz="14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S" sz="1400" b="0"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lang="es-ES" sz="2700" baseline="0" dirty="0" smtClean="0">
              <a:effectLst>
                <a:outerShdw blurRad="38100" dist="38100" dir="2700000" algn="tl">
                  <a:srgbClr val="000000">
                    <a:alpha val="43137"/>
                  </a:srgbClr>
                </a:outerShdw>
              </a:effectLst>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s-ES" sz="27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6" name="5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8" name="Picture 4" descr="C:\Program Files\Microsoft Office\MEDIA\CAGCAT10\j0234687.gif"/>
          <p:cNvPicPr>
            <a:picLocks noChangeAspect="1" noChangeArrowheads="1" noCrop="1"/>
          </p:cNvPicPr>
          <p:nvPr/>
        </p:nvPicPr>
        <p:blipFill>
          <a:blip r:embed="rId3"/>
          <a:srcRect/>
          <a:stretch>
            <a:fillRect/>
          </a:stretch>
        </p:blipFill>
        <p:spPr bwMode="auto">
          <a:xfrm>
            <a:off x="7143768" y="1000107"/>
            <a:ext cx="1657353" cy="97642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2000"/>
                                        <p:tgtEl>
                                          <p:spTgt spid="5">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2000"/>
                                        <p:tgtEl>
                                          <p:spTgt spid="5">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2000"/>
                                        <p:tgtEl>
                                          <p:spTgt spid="5">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2000"/>
                                        <p:tgtEl>
                                          <p:spTgt spid="5">
                                            <p:txEl>
                                              <p:pRg st="6" end="6"/>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142984"/>
            <a:ext cx="8229600" cy="5214974"/>
          </a:xfrm>
        </p:spPr>
        <p:txBody>
          <a:bodyPr>
            <a:normAutofit fontScale="47500" lnSpcReduction="20000"/>
          </a:bodyPr>
          <a:lstStyle/>
          <a:p>
            <a:pPr>
              <a:buNone/>
            </a:pPr>
            <a:r>
              <a:rPr lang="es-ES" dirty="0" smtClean="0">
                <a:effectLst>
                  <a:outerShdw blurRad="38100" dist="38100" dir="2700000" algn="tl">
                    <a:srgbClr val="000000">
                      <a:alpha val="43137"/>
                    </a:srgbClr>
                  </a:outerShdw>
                </a:effectLst>
              </a:rPr>
              <a:t>	</a:t>
            </a:r>
            <a:r>
              <a:rPr lang="es-ES" sz="4400" dirty="0" smtClean="0">
                <a:effectLst>
                  <a:outerShdw blurRad="38100" dist="38100" dir="2700000" algn="tl">
                    <a:srgbClr val="000000">
                      <a:alpha val="43137"/>
                    </a:srgbClr>
                  </a:outerShdw>
                </a:effectLst>
              </a:rPr>
              <a:t>Tipo </a:t>
            </a:r>
            <a:r>
              <a:rPr lang="es-ES" sz="4400" dirty="0" smtClean="0">
                <a:effectLst>
                  <a:outerShdw blurRad="38100" dist="38100" dir="2700000" algn="tl">
                    <a:srgbClr val="000000">
                      <a:alpha val="43137"/>
                    </a:srgbClr>
                  </a:outerShdw>
                </a:effectLst>
              </a:rPr>
              <a:t>de organización: </a:t>
            </a:r>
            <a:r>
              <a:rPr lang="es-ES" sz="4400" b="1" dirty="0" smtClean="0">
                <a:solidFill>
                  <a:schemeClr val="bg2">
                    <a:lumMod val="25000"/>
                  </a:schemeClr>
                </a:solidFill>
                <a:effectLst>
                  <a:outerShdw blurRad="38100" dist="38100" dir="2700000" algn="tl">
                    <a:srgbClr val="000000">
                      <a:alpha val="43137"/>
                    </a:srgbClr>
                  </a:outerShdw>
                </a:effectLst>
              </a:rPr>
              <a:t>ADHOCRÁTICA</a:t>
            </a:r>
          </a:p>
          <a:p>
            <a:pPr lvl="0">
              <a:buNone/>
            </a:pPr>
            <a:endParaRPr lang="es-ES" sz="3300" b="1" dirty="0" smtClean="0">
              <a:solidFill>
                <a:schemeClr val="bg2">
                  <a:lumMod val="25000"/>
                </a:schemeClr>
              </a:solidFill>
              <a:effectLst>
                <a:outerShdw blurRad="38100" dist="38100" dir="2700000" algn="tl">
                  <a:srgbClr val="000000">
                    <a:alpha val="43137"/>
                  </a:srgbClr>
                </a:outerShdw>
              </a:effectLst>
            </a:endParaRPr>
          </a:p>
          <a:p>
            <a:pPr lvl="0"/>
            <a:endParaRPr lang="es-ES" sz="3300" b="1" dirty="0" smtClean="0">
              <a:solidFill>
                <a:schemeClr val="bg2">
                  <a:lumMod val="25000"/>
                </a:schemeClr>
              </a:solidFill>
              <a:effectLst>
                <a:outerShdw blurRad="38100" dist="38100" dir="2700000" algn="tl">
                  <a:srgbClr val="000000">
                    <a:alpha val="43137"/>
                  </a:srgbClr>
                </a:outerShdw>
              </a:effectLst>
            </a:endParaRPr>
          </a:p>
          <a:p>
            <a:pPr lvl="0"/>
            <a:r>
              <a:rPr lang="es-ES" sz="3300" b="1" dirty="0" smtClean="0">
                <a:solidFill>
                  <a:schemeClr val="bg2">
                    <a:lumMod val="25000"/>
                  </a:schemeClr>
                </a:solidFill>
                <a:effectLst>
                  <a:outerShdw blurRad="38100" dist="38100" dir="2700000" algn="tl">
                    <a:srgbClr val="000000">
                      <a:alpha val="43137"/>
                    </a:srgbClr>
                  </a:outerShdw>
                </a:effectLst>
              </a:rPr>
              <a:t>Entorno</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Complejo</a:t>
            </a:r>
          </a:p>
          <a:p>
            <a:pPr lvl="0"/>
            <a:endParaRPr lang="es-ES" sz="3300" dirty="0" smtClean="0"/>
          </a:p>
          <a:p>
            <a:pPr lvl="0"/>
            <a:r>
              <a:rPr lang="es-ES" sz="3300" b="1" dirty="0" smtClean="0">
                <a:solidFill>
                  <a:schemeClr val="bg2">
                    <a:lumMod val="25000"/>
                  </a:schemeClr>
                </a:solidFill>
                <a:effectLst>
                  <a:outerShdw blurRad="38100" dist="38100" dir="2700000" algn="tl">
                    <a:srgbClr val="000000">
                      <a:alpha val="43137"/>
                    </a:srgbClr>
                  </a:outerShdw>
                </a:effectLst>
              </a:rPr>
              <a:t>Estrategia</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Ofensiva</a:t>
            </a:r>
          </a:p>
          <a:p>
            <a:endParaRPr lang="es-ES" sz="3300" dirty="0" smtClean="0"/>
          </a:p>
          <a:p>
            <a:pPr lvl="0"/>
            <a:r>
              <a:rPr lang="es-ES" sz="3300" b="1" dirty="0" smtClean="0">
                <a:solidFill>
                  <a:schemeClr val="bg2">
                    <a:lumMod val="25000"/>
                  </a:schemeClr>
                </a:solidFill>
                <a:effectLst>
                  <a:outerShdw blurRad="38100" dist="38100" dir="2700000" algn="tl">
                    <a:srgbClr val="000000">
                      <a:alpha val="43137"/>
                    </a:srgbClr>
                  </a:outerShdw>
                </a:effectLst>
              </a:rPr>
              <a:t>Gobierno</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Personalista</a:t>
            </a:r>
          </a:p>
          <a:p>
            <a:pPr lvl="0"/>
            <a:endParaRPr lang="es-ES" sz="3300" dirty="0" smtClean="0">
              <a:effectLst>
                <a:outerShdw blurRad="38100" dist="38100" dir="2700000" algn="tl">
                  <a:srgbClr val="000000">
                    <a:alpha val="43137"/>
                  </a:srgbClr>
                </a:outerShdw>
              </a:effectLst>
            </a:endParaRPr>
          </a:p>
          <a:p>
            <a:pPr lvl="0"/>
            <a:r>
              <a:rPr lang="es-ES" sz="3300" b="1" dirty="0" smtClean="0">
                <a:solidFill>
                  <a:schemeClr val="bg2">
                    <a:lumMod val="25000"/>
                  </a:schemeClr>
                </a:solidFill>
                <a:effectLst>
                  <a:outerShdw blurRad="38100" dist="38100" dir="2700000" algn="tl">
                    <a:srgbClr val="000000">
                      <a:alpha val="43137"/>
                    </a:srgbClr>
                  </a:outerShdw>
                </a:effectLst>
              </a:rPr>
              <a:t>Tecnología: </a:t>
            </a:r>
            <a:r>
              <a:rPr lang="es-ES" sz="3300" dirty="0" smtClean="0">
                <a:effectLst>
                  <a:outerShdw blurRad="38100" dist="38100" dir="2700000" algn="tl">
                    <a:srgbClr val="000000">
                      <a:alpha val="43137"/>
                    </a:srgbClr>
                  </a:outerShdw>
                </a:effectLst>
              </a:rPr>
              <a:t>Unitaria</a:t>
            </a:r>
          </a:p>
          <a:p>
            <a:pPr lvl="0"/>
            <a:endParaRPr lang="es-ES" sz="3300" dirty="0" smtClean="0">
              <a:effectLst>
                <a:outerShdw blurRad="38100" dist="38100" dir="2700000" algn="tl">
                  <a:srgbClr val="000000">
                    <a:alpha val="43137"/>
                  </a:srgbClr>
                </a:outerShdw>
              </a:effectLst>
            </a:endParaRPr>
          </a:p>
          <a:p>
            <a:pPr lvl="0"/>
            <a:r>
              <a:rPr lang="es-ES" sz="3300" b="1" dirty="0" smtClean="0">
                <a:solidFill>
                  <a:schemeClr val="bg2">
                    <a:lumMod val="25000"/>
                  </a:schemeClr>
                </a:solidFill>
                <a:effectLst>
                  <a:outerShdw blurRad="38100" dist="38100" dir="2700000" algn="tl">
                    <a:srgbClr val="000000">
                      <a:alpha val="43137"/>
                    </a:srgbClr>
                  </a:outerShdw>
                </a:effectLst>
              </a:rPr>
              <a:t>Diferenciación: </a:t>
            </a:r>
            <a:r>
              <a:rPr lang="es-ES" sz="3300" dirty="0" smtClean="0">
                <a:effectLst>
                  <a:outerShdw blurRad="38100" dist="38100" dir="2700000" algn="tl">
                    <a:srgbClr val="000000">
                      <a:alpha val="43137"/>
                    </a:srgbClr>
                  </a:outerShdw>
                </a:effectLst>
              </a:rPr>
              <a:t>Por funciones/ Estructura media</a:t>
            </a:r>
          </a:p>
          <a:p>
            <a:pPr lvl="0" algn="just">
              <a:buNone/>
              <a:defRPr/>
            </a:pPr>
            <a:endParaRPr lang="es-ES" sz="3300" dirty="0" smtClean="0"/>
          </a:p>
          <a:p>
            <a:pPr lvl="0"/>
            <a:r>
              <a:rPr lang="es-ES" sz="3300" b="1" dirty="0" smtClean="0">
                <a:solidFill>
                  <a:schemeClr val="bg2">
                    <a:lumMod val="25000"/>
                  </a:schemeClr>
                </a:solidFill>
                <a:effectLst>
                  <a:outerShdw blurRad="38100" dist="38100" dir="2700000" algn="tl">
                    <a:srgbClr val="000000">
                      <a:alpha val="43137"/>
                    </a:srgbClr>
                  </a:outerShdw>
                </a:effectLst>
              </a:rPr>
              <a:t>Cultura</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Clan (Atenea)</a:t>
            </a:r>
          </a:p>
          <a:p>
            <a:endParaRPr lang="es-ES" sz="3300" dirty="0" smtClean="0"/>
          </a:p>
          <a:p>
            <a:pPr lvl="0"/>
            <a:r>
              <a:rPr lang="es-ES" sz="3300" b="1" dirty="0" smtClean="0">
                <a:solidFill>
                  <a:schemeClr val="bg2">
                    <a:lumMod val="25000"/>
                  </a:schemeClr>
                </a:solidFill>
                <a:effectLst>
                  <a:outerShdw blurRad="38100" dist="38100" dir="2700000" algn="tl">
                    <a:srgbClr val="000000">
                      <a:alpha val="43137"/>
                    </a:srgbClr>
                  </a:outerShdw>
                </a:effectLst>
              </a:rPr>
              <a:t>Formalización</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Orgánica</a:t>
            </a:r>
          </a:p>
          <a:p>
            <a:endParaRPr lang="es-ES" sz="3300" dirty="0" smtClean="0"/>
          </a:p>
          <a:p>
            <a:pPr lvl="0"/>
            <a:r>
              <a:rPr lang="es-ES" sz="3300" b="1" dirty="0" smtClean="0">
                <a:solidFill>
                  <a:schemeClr val="bg2">
                    <a:lumMod val="25000"/>
                  </a:schemeClr>
                </a:solidFill>
                <a:effectLst>
                  <a:outerShdw blurRad="38100" dist="38100" dir="2700000" algn="tl">
                    <a:srgbClr val="000000">
                      <a:alpha val="43137"/>
                    </a:srgbClr>
                  </a:outerShdw>
                </a:effectLst>
              </a:rPr>
              <a:t>Especialización</a:t>
            </a:r>
            <a:r>
              <a:rPr lang="es-ES" sz="3300" b="1" dirty="0" smtClean="0">
                <a:solidFill>
                  <a:schemeClr val="bg2">
                    <a:lumMod val="25000"/>
                  </a:schemeClr>
                </a:solidFill>
                <a:effectLst>
                  <a:outerShdw blurRad="38100" dist="38100" dir="2700000" algn="tl">
                    <a:srgbClr val="000000">
                      <a:alpha val="43137"/>
                    </a:srgbClr>
                  </a:outerShdw>
                </a:effectLst>
              </a:rPr>
              <a:t>: </a:t>
            </a:r>
            <a:r>
              <a:rPr lang="es-ES" sz="3300" dirty="0" smtClean="0">
                <a:effectLst>
                  <a:outerShdw blurRad="38100" dist="38100" dir="2700000" algn="tl">
                    <a:srgbClr val="000000">
                      <a:alpha val="43137"/>
                    </a:srgbClr>
                  </a:outerShdw>
                </a:effectLst>
              </a:rPr>
              <a:t>AV </a:t>
            </a:r>
            <a:r>
              <a:rPr lang="es-ES" sz="3300" dirty="0" smtClean="0">
                <a:effectLst>
                  <a:outerShdw blurRad="38100" dist="38100" dir="2700000" algn="tl">
                    <a:srgbClr val="000000">
                      <a:alpha val="43137"/>
                    </a:srgbClr>
                  </a:outerShdw>
                </a:effectLst>
              </a:rPr>
              <a:t>EH</a:t>
            </a:r>
          </a:p>
          <a:p>
            <a:pPr lvl="0"/>
            <a:endParaRPr lang="es-ES" sz="3300" dirty="0" smtClean="0">
              <a:effectLst>
                <a:outerShdw blurRad="38100" dist="38100" dir="2700000" algn="tl">
                  <a:srgbClr val="000000">
                    <a:alpha val="43137"/>
                  </a:srgbClr>
                </a:outerShdw>
              </a:effectLst>
            </a:endParaRPr>
          </a:p>
          <a:p>
            <a:pPr lvl="0"/>
            <a:r>
              <a:rPr lang="es-ES" sz="3300" b="1" dirty="0" smtClean="0">
                <a:solidFill>
                  <a:schemeClr val="bg2">
                    <a:lumMod val="25000"/>
                  </a:schemeClr>
                </a:solidFill>
                <a:effectLst>
                  <a:outerShdw blurRad="38100" dist="38100" dir="2700000" algn="tl">
                    <a:srgbClr val="000000">
                      <a:alpha val="43137"/>
                    </a:srgbClr>
                  </a:outerShdw>
                </a:effectLst>
              </a:rPr>
              <a:t>Descentralización: </a:t>
            </a:r>
            <a:r>
              <a:rPr lang="es-ES" sz="3300" dirty="0" smtClean="0">
                <a:effectLst>
                  <a:outerShdw blurRad="38100" dist="38100" dir="2700000" algn="tl">
                    <a:srgbClr val="000000">
                      <a:alpha val="43137"/>
                    </a:srgbClr>
                  </a:outerShdw>
                </a:effectLst>
              </a:rPr>
              <a:t>Descentralizada</a:t>
            </a:r>
          </a:p>
          <a:p>
            <a:endParaRPr lang="es-ES" dirty="0"/>
          </a:p>
        </p:txBody>
      </p:sp>
      <p:sp>
        <p:nvSpPr>
          <p:cNvPr id="3" name="2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4" name="3 Título"/>
          <p:cNvSpPr>
            <a:spLocks noGrp="1"/>
          </p:cNvSpPr>
          <p:nvPr>
            <p:ph type="title"/>
          </p:nvPr>
        </p:nvSpPr>
        <p:spPr>
          <a:xfrm>
            <a:off x="428596" y="0"/>
            <a:ext cx="8229600" cy="1143000"/>
          </a:xfrm>
        </p:spPr>
        <p:txBody>
          <a:bodyPr/>
          <a:lstStyle/>
          <a:p>
            <a:pPr algn="ctr"/>
            <a:r>
              <a:rPr lang="es-ES" dirty="0" smtClean="0"/>
              <a:t>CONFIG. ORGANIZATIVA</a:t>
            </a:r>
            <a:endParaRPr lang="es-ES" dirty="0"/>
          </a:p>
        </p:txBody>
      </p:sp>
      <p:sp>
        <p:nvSpPr>
          <p:cNvPr id="5" name="4 Flecha curvada hacia arriba">
            <a:hlinkClick r:id="rId2" action="ppaction://hlinksldjump"/>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9218" name="Picture 2" descr="C:\Documents and Settings\jose joaquin\Escritorio\puzle.jpg"/>
          <p:cNvPicPr>
            <a:picLocks noChangeAspect="1" noChangeArrowheads="1"/>
          </p:cNvPicPr>
          <p:nvPr/>
        </p:nvPicPr>
        <p:blipFill>
          <a:blip r:embed="rId3"/>
          <a:srcRect/>
          <a:stretch>
            <a:fillRect/>
          </a:stretch>
        </p:blipFill>
        <p:spPr bwMode="auto">
          <a:xfrm>
            <a:off x="4857752" y="4214818"/>
            <a:ext cx="2322513" cy="2322513"/>
          </a:xfrm>
          <a:prstGeom prst="rect">
            <a:avLst/>
          </a:prstGeom>
          <a:ln>
            <a:noFill/>
          </a:ln>
          <a:effectLst>
            <a:softEdge rad="112500"/>
          </a:effectLst>
        </p:spPr>
      </p:pic>
      <p:pic>
        <p:nvPicPr>
          <p:cNvPr id="9219" name="Picture 3" descr="E:\GetAttachment4.jpg"/>
          <p:cNvPicPr>
            <a:picLocks noChangeAspect="1" noChangeArrowheads="1"/>
          </p:cNvPicPr>
          <p:nvPr/>
        </p:nvPicPr>
        <p:blipFill>
          <a:blip r:embed="rId4"/>
          <a:srcRect/>
          <a:stretch>
            <a:fillRect/>
          </a:stretch>
        </p:blipFill>
        <p:spPr bwMode="auto">
          <a:xfrm>
            <a:off x="5500694" y="1643050"/>
            <a:ext cx="2874085" cy="20765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Effect transition="in" filter="fade">
                                      <p:cBhvr>
                                        <p:cTn id="11" dur="1000"/>
                                        <p:tgtEl>
                                          <p:spTgt spid="2">
                                            <p:txEl>
                                              <p:pRg st="3" end="3"/>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fade">
                                      <p:cBhvr>
                                        <p:cTn id="15" dur="1000"/>
                                        <p:tgtEl>
                                          <p:spTgt spid="2">
                                            <p:txEl>
                                              <p:pRg st="5" end="5"/>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animEffect transition="in" filter="fade">
                                      <p:cBhvr>
                                        <p:cTn id="19" dur="1000"/>
                                        <p:tgtEl>
                                          <p:spTgt spid="2">
                                            <p:txEl>
                                              <p:pRg st="7" end="7"/>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animEffect transition="in" filter="fade">
                                      <p:cBhvr>
                                        <p:cTn id="23" dur="1000"/>
                                        <p:tgtEl>
                                          <p:spTgt spid="2">
                                            <p:txEl>
                                              <p:pRg st="9" end="9"/>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animEffect transition="in" filter="fade">
                                      <p:cBhvr>
                                        <p:cTn id="27" dur="1000"/>
                                        <p:tgtEl>
                                          <p:spTgt spid="2">
                                            <p:txEl>
                                              <p:pRg st="11" end="11"/>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2">
                                            <p:txEl>
                                              <p:pRg st="13" end="13"/>
                                            </p:txEl>
                                          </p:spTgt>
                                        </p:tgtEl>
                                        <p:attrNameLst>
                                          <p:attrName>style.visibility</p:attrName>
                                        </p:attrNameLst>
                                      </p:cBhvr>
                                      <p:to>
                                        <p:strVal val="visible"/>
                                      </p:to>
                                    </p:set>
                                    <p:animEffect transition="in" filter="fade">
                                      <p:cBhvr>
                                        <p:cTn id="31" dur="1000"/>
                                        <p:tgtEl>
                                          <p:spTgt spid="2">
                                            <p:txEl>
                                              <p:pRg st="13" end="13"/>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2">
                                            <p:txEl>
                                              <p:pRg st="15" end="15"/>
                                            </p:txEl>
                                          </p:spTgt>
                                        </p:tgtEl>
                                        <p:attrNameLst>
                                          <p:attrName>style.visibility</p:attrName>
                                        </p:attrNameLst>
                                      </p:cBhvr>
                                      <p:to>
                                        <p:strVal val="visible"/>
                                      </p:to>
                                    </p:set>
                                    <p:animEffect transition="in" filter="fade">
                                      <p:cBhvr>
                                        <p:cTn id="35" dur="1000"/>
                                        <p:tgtEl>
                                          <p:spTgt spid="2">
                                            <p:txEl>
                                              <p:pRg st="15" end="15"/>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2">
                                            <p:txEl>
                                              <p:pRg st="17" end="17"/>
                                            </p:txEl>
                                          </p:spTgt>
                                        </p:tgtEl>
                                        <p:attrNameLst>
                                          <p:attrName>style.visibility</p:attrName>
                                        </p:attrNameLst>
                                      </p:cBhvr>
                                      <p:to>
                                        <p:strVal val="visible"/>
                                      </p:to>
                                    </p:set>
                                    <p:animEffect transition="in" filter="fade">
                                      <p:cBhvr>
                                        <p:cTn id="39" dur="1000"/>
                                        <p:tgtEl>
                                          <p:spTgt spid="2">
                                            <p:txEl>
                                              <p:pRg st="17" end="17"/>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2">
                                            <p:txEl>
                                              <p:pRg st="19" end="19"/>
                                            </p:txEl>
                                          </p:spTgt>
                                        </p:tgtEl>
                                        <p:attrNameLst>
                                          <p:attrName>style.visibility</p:attrName>
                                        </p:attrNameLst>
                                      </p:cBhvr>
                                      <p:to>
                                        <p:strVal val="visible"/>
                                      </p:to>
                                    </p:set>
                                    <p:animEffect transition="in" filter="fade">
                                      <p:cBhvr>
                                        <p:cTn id="43" dur="1000"/>
                                        <p:tgtEl>
                                          <p:spTgt spid="2">
                                            <p:txEl>
                                              <p:pRg st="19" end="19"/>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9219"/>
                                        </p:tgtEl>
                                        <p:attrNameLst>
                                          <p:attrName>style.visibility</p:attrName>
                                        </p:attrNameLst>
                                      </p:cBhvr>
                                      <p:to>
                                        <p:strVal val="visible"/>
                                      </p:to>
                                    </p:set>
                                    <p:animEffect transition="in" filter="fade">
                                      <p:cBhvr>
                                        <p:cTn id="47" dur="2000"/>
                                        <p:tgtEl>
                                          <p:spTgt spid="9219"/>
                                        </p:tgtEl>
                                      </p:cBhvr>
                                    </p:animEffect>
                                  </p:childTnLst>
                                </p:cTn>
                              </p:par>
                            </p:childTnLst>
                          </p:cTn>
                        </p:par>
                        <p:par>
                          <p:cTn id="48" fill="hold">
                            <p:stCondLst>
                              <p:cond delay="12000"/>
                            </p:stCondLst>
                            <p:childTnLst>
                              <p:par>
                                <p:cTn id="49" presetID="10" presetClass="entr" presetSubtype="0" fill="hold" nodeType="afterEffect">
                                  <p:stCondLst>
                                    <p:cond delay="0"/>
                                  </p:stCondLst>
                                  <p:childTnLst>
                                    <p:set>
                                      <p:cBhvr>
                                        <p:cTn id="50" dur="1" fill="hold">
                                          <p:stCondLst>
                                            <p:cond delay="0"/>
                                          </p:stCondLst>
                                        </p:cTn>
                                        <p:tgtEl>
                                          <p:spTgt spid="9218"/>
                                        </p:tgtEl>
                                        <p:attrNameLst>
                                          <p:attrName>style.visibility</p:attrName>
                                        </p:attrNameLst>
                                      </p:cBhvr>
                                      <p:to>
                                        <p:strVal val="visible"/>
                                      </p:to>
                                    </p:set>
                                    <p:animEffect transition="in" filter="fade">
                                      <p:cBhvr>
                                        <p:cTn id="51"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643050"/>
            <a:ext cx="8229600" cy="4525963"/>
          </a:xfrm>
        </p:spPr>
        <p:txBody>
          <a:bodyPr>
            <a:normAutofit/>
          </a:bodyPr>
          <a:lstStyle/>
          <a:p>
            <a:pPr algn="just">
              <a:buNone/>
            </a:pPr>
            <a:r>
              <a:rPr lang="es-ES" dirty="0" smtClean="0">
                <a:effectLst>
                  <a:outerShdw blurRad="38100" dist="38100" dir="2700000" algn="tl">
                    <a:srgbClr val="000000">
                      <a:alpha val="43137"/>
                    </a:srgbClr>
                  </a:outerShdw>
                </a:effectLst>
              </a:rPr>
              <a:t>		</a:t>
            </a:r>
            <a:endParaRPr lang="es-ES" dirty="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704088"/>
            <a:ext cx="8472518" cy="1143000"/>
          </a:xfrm>
        </p:spPr>
        <p:txBody>
          <a:bodyPr>
            <a:normAutofit/>
          </a:bodyPr>
          <a:lstStyle/>
          <a:p>
            <a:pPr algn="ctr"/>
            <a:r>
              <a:rPr lang="es-ES" dirty="0" smtClean="0"/>
              <a:t>INFORMACIÓN DE LA EMPRESA</a:t>
            </a:r>
            <a:endParaRPr lang="es-ES" dirty="0"/>
          </a:p>
        </p:txBody>
      </p:sp>
      <p:sp>
        <p:nvSpPr>
          <p:cNvPr id="5" name="2 Marcador de contenido"/>
          <p:cNvSpPr txBox="1">
            <a:spLocks/>
          </p:cNvSpPr>
          <p:nvPr/>
        </p:nvSpPr>
        <p:spPr>
          <a:xfrm>
            <a:off x="571472" y="1785926"/>
            <a:ext cx="8229600" cy="4525963"/>
          </a:xfrm>
          <a:prstGeom prst="rect">
            <a:avLst/>
          </a:prstGeom>
        </p:spPr>
        <p:txBody>
          <a:bodyPr vert="horz">
            <a:normAutofit/>
          </a:bodyPr>
          <a:lstStyle/>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s-ES" sz="2700" dirty="0" smtClean="0">
                <a:effectLst>
                  <a:outerShdw blurRad="38100" dist="38100" dir="2700000" algn="tl">
                    <a:srgbClr val="000000">
                      <a:alpha val="43137"/>
                    </a:srgbClr>
                  </a:outerShdw>
                </a:effectLst>
              </a:rPr>
              <a:t>	</a:t>
            </a:r>
            <a:r>
              <a:rPr lang="es-ES" sz="2400" dirty="0" smtClean="0">
                <a:effectLst>
                  <a:outerShdw blurRad="38100" dist="38100" dir="2700000" algn="tl">
                    <a:srgbClr val="000000">
                      <a:alpha val="43137"/>
                    </a:srgbClr>
                  </a:outerShdw>
                </a:effectLst>
              </a:rPr>
              <a:t>Aquí tenemos los enlaces web de la empresa:</a:t>
            </a:r>
          </a:p>
          <a:p>
            <a:pPr marL="365760" lvl="0" indent="-256032" algn="just">
              <a:spcBef>
                <a:spcPts val="400"/>
              </a:spcBef>
              <a:buClr>
                <a:schemeClr val="accent1"/>
              </a:buClr>
              <a:buSzPct val="68000"/>
              <a:buFont typeface="Wingdings" pitchFamily="2" charset="2"/>
              <a:buChar char="§"/>
              <a:defRPr/>
            </a:pPr>
            <a:endParaRPr lang="es-ES" sz="2700" dirty="0" smtClean="0">
              <a:effectLst>
                <a:outerShdw blurRad="38100" dist="38100" dir="2700000" algn="tl">
                  <a:srgbClr val="000000">
                    <a:alpha val="43137"/>
                  </a:srgbClr>
                </a:outerShdw>
              </a:effectLst>
            </a:endParaRPr>
          </a:p>
          <a:p>
            <a:pPr marL="365760" lvl="0" indent="-256032" algn="just">
              <a:spcBef>
                <a:spcPts val="400"/>
              </a:spcBef>
              <a:buClr>
                <a:schemeClr val="accent1"/>
              </a:buClr>
              <a:buSzPct val="68000"/>
              <a:defRPr/>
            </a:pPr>
            <a:endParaRPr lang="es-ES" sz="2700" dirty="0" smtClean="0">
              <a:effectLst>
                <a:outerShdw blurRad="38100" dist="38100" dir="2700000" algn="tl">
                  <a:srgbClr val="000000">
                    <a:alpha val="43137"/>
                  </a:srgbClr>
                </a:outerShdw>
              </a:effectLst>
            </a:endParaRPr>
          </a:p>
        </p:txBody>
      </p:sp>
      <p:sp>
        <p:nvSpPr>
          <p:cNvPr id="6" name="5 Flecha curvada hacia arriba">
            <a:hlinkClick r:id="" action="ppaction://hlinkshowjump?jump=nextslide"/>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9" name="8 Rectángulo redondeado">
            <a:hlinkClick r:id="rId2"/>
          </p:cNvPr>
          <p:cNvSpPr/>
          <p:nvPr/>
        </p:nvSpPr>
        <p:spPr>
          <a:xfrm>
            <a:off x="1285852" y="3000372"/>
            <a:ext cx="3000396" cy="1571636"/>
          </a:xfrm>
          <a:prstGeom prst="roundRect">
            <a:avLst/>
          </a:prstGeom>
          <a:effectLst>
            <a:outerShdw blurRad="50800" dist="38100" dir="5400000" rotWithShape="0">
              <a:srgbClr val="000000">
                <a:alpha val="35000"/>
              </a:srgb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S" b="1" spc="150" dirty="0" smtClean="0">
                <a:ln w="11430"/>
                <a:solidFill>
                  <a:srgbClr val="F8F8F8"/>
                </a:solidFill>
                <a:effectLst>
                  <a:outerShdw blurRad="25400" algn="tl" rotWithShape="0">
                    <a:srgbClr val="000000">
                      <a:alpha val="43000"/>
                    </a:srgbClr>
                  </a:outerShdw>
                </a:effectLst>
              </a:rPr>
              <a:t>PÁGINA OFICIAL</a:t>
            </a:r>
            <a:endParaRPr lang="es-ES" b="1" spc="150" dirty="0">
              <a:ln w="11430"/>
              <a:solidFill>
                <a:srgbClr val="F8F8F8"/>
              </a:solidFill>
              <a:effectLst>
                <a:outerShdw blurRad="25400" algn="tl" rotWithShape="0">
                  <a:srgbClr val="000000">
                    <a:alpha val="43000"/>
                  </a:srgbClr>
                </a:outerShdw>
              </a:effectLst>
            </a:endParaRPr>
          </a:p>
        </p:txBody>
      </p:sp>
      <p:sp>
        <p:nvSpPr>
          <p:cNvPr id="11" name="10 Estrella de 5 puntas">
            <a:hlinkClick r:id="rId3" action="ppaction://hlinksldjump"/>
          </p:cNvPr>
          <p:cNvSpPr/>
          <p:nvPr/>
        </p:nvSpPr>
        <p:spPr>
          <a:xfrm>
            <a:off x="214282" y="214290"/>
            <a:ext cx="357190" cy="357190"/>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s-ES"/>
          </a:p>
        </p:txBody>
      </p:sp>
      <p:pic>
        <p:nvPicPr>
          <p:cNvPr id="12" name="Picture 5" descr="C:\Users\Enrique\AppData\Local\Microsoft\Windows\Temporary Internet Files\Content.IE5\OG3PDXZK\MMj03368450000[1].gif"/>
          <p:cNvPicPr>
            <a:picLocks noChangeAspect="1" noChangeArrowheads="1" noCrop="1"/>
          </p:cNvPicPr>
          <p:nvPr/>
        </p:nvPicPr>
        <p:blipFill>
          <a:blip r:embed="rId4"/>
          <a:srcRect/>
          <a:stretch>
            <a:fillRect/>
          </a:stretch>
        </p:blipFill>
        <p:spPr bwMode="auto">
          <a:xfrm>
            <a:off x="6429388" y="2285992"/>
            <a:ext cx="1447804" cy="1416330"/>
          </a:xfrm>
          <a:prstGeom prst="rect">
            <a:avLst/>
          </a:prstGeom>
          <a:noFill/>
        </p:spPr>
      </p:pic>
      <p:pic>
        <p:nvPicPr>
          <p:cNvPr id="10242" name="Picture 2" descr="E:\Entrada.JPG"/>
          <p:cNvPicPr>
            <a:picLocks noChangeAspect="1" noChangeArrowheads="1"/>
          </p:cNvPicPr>
          <p:nvPr/>
        </p:nvPicPr>
        <p:blipFill>
          <a:blip r:embed="rId5" cstate="print"/>
          <a:srcRect/>
          <a:stretch>
            <a:fillRect/>
          </a:stretch>
        </p:blipFill>
        <p:spPr bwMode="auto">
          <a:xfrm>
            <a:off x="4929190" y="3786190"/>
            <a:ext cx="2954724" cy="221457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bg/>
                                          </p:spTgt>
                                        </p:tgtEl>
                                        <p:attrNameLst>
                                          <p:attrName>style.visibility</p:attrName>
                                        </p:attrNameLst>
                                      </p:cBhvr>
                                      <p:to>
                                        <p:strVal val="visible"/>
                                      </p:to>
                                    </p:set>
                                    <p:animEffect transition="in" filter="fade">
                                      <p:cBhvr>
                                        <p:cTn id="11" dur="2000"/>
                                        <p:tgtEl>
                                          <p:spTgt spid="9">
                                            <p:bg/>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2000"/>
                                        <p:tgtEl>
                                          <p:spTgt spid="9">
                                            <p:txEl>
                                              <p:pRg st="0" end="0"/>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0242"/>
                                        </p:tgtEl>
                                        <p:attrNameLst>
                                          <p:attrName>style.visibility</p:attrName>
                                        </p:attrNameLst>
                                      </p:cBhvr>
                                      <p:to>
                                        <p:strVal val="visible"/>
                                      </p:to>
                                    </p:set>
                                    <p:animEffect transition="in" filter="fade">
                                      <p:cBhvr>
                                        <p:cTn id="19" dur="2000"/>
                                        <p:tgtEl>
                                          <p:spTgt spid="10242"/>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9" grpId="0" build="allAtOnce"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928670"/>
            <a:ext cx="8229600" cy="5286412"/>
          </a:xfrm>
        </p:spPr>
        <p:txBody>
          <a:bodyPr>
            <a:normAutofit fontScale="92500" lnSpcReduction="10000"/>
          </a:bodyPr>
          <a:lstStyle/>
          <a:p>
            <a:r>
              <a:rPr lang="es-ES" sz="1400" dirty="0" smtClean="0">
                <a:hlinkClick r:id="rId2" action="ppaction://hlinksldjump"/>
              </a:rPr>
              <a:t>Portada</a:t>
            </a:r>
            <a:endParaRPr lang="es-ES" sz="1400" dirty="0" smtClean="0"/>
          </a:p>
          <a:p>
            <a:endParaRPr lang="es-ES" sz="1400" dirty="0" smtClean="0"/>
          </a:p>
          <a:p>
            <a:r>
              <a:rPr lang="es-ES" sz="1400" dirty="0" smtClean="0">
                <a:hlinkClick r:id="rId3" action="ppaction://hlinksldjump"/>
              </a:rPr>
              <a:t>Análisis descriptivo</a:t>
            </a:r>
            <a:endParaRPr lang="es-ES" sz="1400" dirty="0" smtClean="0"/>
          </a:p>
          <a:p>
            <a:pPr lvl="1">
              <a:buFont typeface="Wingdings" pitchFamily="2" charset="2"/>
              <a:buChar char="§"/>
            </a:pPr>
            <a:r>
              <a:rPr lang="es-ES" sz="1400" dirty="0" smtClean="0">
                <a:hlinkClick r:id="rId4" action="ppaction://hlinksldjump"/>
              </a:rPr>
              <a:t>Historia</a:t>
            </a:r>
            <a:endParaRPr lang="es-ES" sz="1400" dirty="0" smtClean="0"/>
          </a:p>
          <a:p>
            <a:pPr lvl="1">
              <a:buFont typeface="Wingdings" pitchFamily="2" charset="2"/>
              <a:buChar char="§"/>
            </a:pPr>
            <a:r>
              <a:rPr lang="es-ES" sz="1400" dirty="0" smtClean="0">
                <a:hlinkClick r:id="rId5" action="ppaction://hlinksldjump"/>
              </a:rPr>
              <a:t>Misión y objeto </a:t>
            </a:r>
            <a:r>
              <a:rPr lang="es-ES" sz="1400" dirty="0" smtClean="0">
                <a:hlinkClick r:id="rId5" action="ppaction://hlinksldjump"/>
              </a:rPr>
              <a:t>social</a:t>
            </a:r>
            <a:endParaRPr lang="es-ES" sz="1400" dirty="0" smtClean="0"/>
          </a:p>
          <a:p>
            <a:pPr lvl="1">
              <a:buFont typeface="Wingdings" pitchFamily="2" charset="2"/>
              <a:buChar char="§"/>
            </a:pPr>
            <a:endParaRPr lang="es-ES" sz="1400" dirty="0" smtClean="0"/>
          </a:p>
          <a:p>
            <a:r>
              <a:rPr lang="es-ES" sz="1400" dirty="0" smtClean="0">
                <a:hlinkClick r:id="rId6" action="ppaction://hlinksldjump"/>
              </a:rPr>
              <a:t>Elementos estructurales</a:t>
            </a:r>
            <a:endParaRPr lang="es-ES" sz="1400" dirty="0" smtClean="0"/>
          </a:p>
          <a:p>
            <a:pPr lvl="1">
              <a:buFont typeface="Wingdings" pitchFamily="2" charset="2"/>
              <a:buChar char="§"/>
            </a:pPr>
            <a:r>
              <a:rPr lang="es-ES" sz="1400" dirty="0" smtClean="0">
                <a:hlinkClick r:id="rId7" action="ppaction://hlinksldjump"/>
              </a:rPr>
              <a:t>Análisis estructural</a:t>
            </a:r>
            <a:endParaRPr lang="es-ES" sz="1400" dirty="0" smtClean="0">
              <a:hlinkClick r:id="rId8" action="ppaction://hlinksldjump"/>
            </a:endParaRPr>
          </a:p>
          <a:p>
            <a:pPr lvl="1">
              <a:buFont typeface="Wingdings" pitchFamily="2" charset="2"/>
              <a:buChar char="§"/>
            </a:pPr>
            <a:r>
              <a:rPr lang="es-ES" sz="1400" dirty="0" smtClean="0">
                <a:hlinkClick r:id="rId8" action="ppaction://hlinksldjump"/>
              </a:rPr>
              <a:t>Descripción </a:t>
            </a:r>
            <a:r>
              <a:rPr lang="es-ES" sz="1400" dirty="0" smtClean="0">
                <a:hlinkClick r:id="rId8" action="ppaction://hlinksldjump"/>
              </a:rPr>
              <a:t>de puestos</a:t>
            </a:r>
            <a:endParaRPr lang="es-ES" sz="1400" dirty="0" smtClean="0"/>
          </a:p>
          <a:p>
            <a:pPr lvl="1">
              <a:buFont typeface="Wingdings" pitchFamily="2" charset="2"/>
              <a:buChar char="§"/>
            </a:pPr>
            <a:r>
              <a:rPr lang="es-ES" sz="1400" dirty="0" smtClean="0">
                <a:hlinkClick r:id="rId9" action="ppaction://hlinksldjump"/>
              </a:rPr>
              <a:t>Organigrama</a:t>
            </a:r>
            <a:endParaRPr lang="es-ES" sz="1400" dirty="0" smtClean="0"/>
          </a:p>
          <a:p>
            <a:pPr lvl="1">
              <a:buFont typeface="Wingdings" pitchFamily="2" charset="2"/>
              <a:buChar char="§"/>
            </a:pPr>
            <a:r>
              <a:rPr lang="es-ES" sz="1400" dirty="0" err="1" smtClean="0">
                <a:hlinkClick r:id="rId10" action="ppaction://hlinksldjump"/>
              </a:rPr>
              <a:t>Organigrafo</a:t>
            </a:r>
            <a:endParaRPr lang="es-ES" sz="1400" dirty="0" smtClean="0"/>
          </a:p>
          <a:p>
            <a:pPr lvl="1">
              <a:buFont typeface="Wingdings" pitchFamily="2" charset="2"/>
              <a:buChar char="§"/>
            </a:pPr>
            <a:r>
              <a:rPr lang="es-ES" sz="1400" dirty="0" smtClean="0">
                <a:hlinkClick r:id="rId11" action="ppaction://hlinksldjump"/>
              </a:rPr>
              <a:t>Mapa de procesos</a:t>
            </a:r>
            <a:endParaRPr lang="es-ES" sz="1400" dirty="0" smtClean="0"/>
          </a:p>
          <a:p>
            <a:endParaRPr lang="es-ES" sz="1600" dirty="0" smtClean="0">
              <a:hlinkClick r:id="rId12" action="ppaction://hlinksldjump"/>
            </a:endParaRPr>
          </a:p>
          <a:p>
            <a:r>
              <a:rPr lang="es-ES" sz="1600" dirty="0" smtClean="0">
                <a:hlinkClick r:id="rId12" action="ppaction://hlinksldjump"/>
              </a:rPr>
              <a:t>Elementos de situación</a:t>
            </a:r>
            <a:endParaRPr lang="es-ES" sz="1600" dirty="0" smtClean="0"/>
          </a:p>
          <a:p>
            <a:pPr lvl="1">
              <a:buFont typeface="Wingdings" pitchFamily="2" charset="2"/>
              <a:buChar char="§"/>
            </a:pPr>
            <a:r>
              <a:rPr lang="es-ES" sz="1600" dirty="0" smtClean="0">
                <a:hlinkClick r:id="rId13" action="ppaction://hlinksldjump"/>
              </a:rPr>
              <a:t>Entorno</a:t>
            </a:r>
            <a:endParaRPr lang="es-ES" sz="1600" dirty="0" smtClean="0"/>
          </a:p>
          <a:p>
            <a:pPr lvl="1">
              <a:buFont typeface="Wingdings" pitchFamily="2" charset="2"/>
              <a:buChar char="§"/>
            </a:pPr>
            <a:r>
              <a:rPr lang="es-ES" sz="1600" dirty="0" smtClean="0">
                <a:hlinkClick r:id="rId14" action="ppaction://hlinksldjump"/>
              </a:rPr>
              <a:t>Tecnología</a:t>
            </a:r>
            <a:endParaRPr lang="es-ES" sz="1600" dirty="0" smtClean="0"/>
          </a:p>
          <a:p>
            <a:pPr lvl="1">
              <a:buFont typeface="Wingdings" pitchFamily="2" charset="2"/>
              <a:buChar char="§"/>
            </a:pPr>
            <a:r>
              <a:rPr lang="es-ES" sz="1600" dirty="0" smtClean="0">
                <a:hlinkClick r:id="rId9" action="ppaction://hlinksldjump"/>
              </a:rPr>
              <a:t>Dimensión Política</a:t>
            </a:r>
            <a:endParaRPr lang="es-ES" sz="1600" dirty="0" smtClean="0"/>
          </a:p>
          <a:p>
            <a:pPr lvl="1">
              <a:buFont typeface="Wingdings" pitchFamily="2" charset="2"/>
              <a:buChar char="§"/>
            </a:pPr>
            <a:r>
              <a:rPr lang="es-ES" sz="1600" dirty="0" smtClean="0">
                <a:hlinkClick r:id="rId15" action="ppaction://hlinksldjump"/>
              </a:rPr>
              <a:t>Estrategia</a:t>
            </a:r>
            <a:endParaRPr lang="es-ES" sz="1600" dirty="0" smtClean="0"/>
          </a:p>
          <a:p>
            <a:pPr lvl="1">
              <a:buFont typeface="Wingdings" pitchFamily="2" charset="2"/>
              <a:buChar char="§"/>
            </a:pPr>
            <a:endParaRPr lang="es-ES" sz="1600" dirty="0" smtClean="0"/>
          </a:p>
          <a:p>
            <a:r>
              <a:rPr lang="es-ES" sz="1600" dirty="0" smtClean="0">
                <a:hlinkClick r:id="rId16" action="ppaction://hlinksldjump"/>
              </a:rPr>
              <a:t>Configuración organizativa</a:t>
            </a:r>
            <a:endParaRPr lang="es-ES" sz="1600" dirty="0" smtClean="0"/>
          </a:p>
          <a:p>
            <a:endParaRPr lang="es-ES" sz="1600" dirty="0" smtClean="0">
              <a:hlinkClick r:id="rId17" action="ppaction://hlinksldjump"/>
            </a:endParaRPr>
          </a:p>
          <a:p>
            <a:r>
              <a:rPr lang="es-ES" sz="1600" dirty="0" smtClean="0">
                <a:hlinkClick r:id="rId17" action="ppaction://hlinksldjump"/>
              </a:rPr>
              <a:t>Información de la empresa</a:t>
            </a:r>
            <a:endParaRPr lang="es-ES" sz="1600" dirty="0" smtClean="0"/>
          </a:p>
          <a:p>
            <a:pPr lvl="1">
              <a:buNone/>
            </a:pPr>
            <a:endParaRPr lang="es-ES" sz="1400" dirty="0" smtClean="0"/>
          </a:p>
          <a:p>
            <a:endParaRPr lang="es-ES" dirty="0"/>
          </a:p>
        </p:txBody>
      </p:sp>
      <p:sp>
        <p:nvSpPr>
          <p:cNvPr id="3" name="2 Marcador de pie de página"/>
          <p:cNvSpPr>
            <a:spLocks noGrp="1"/>
          </p:cNvSpPr>
          <p:nvPr>
            <p:ph type="ftr" sz="quarter" idx="11"/>
          </p:nvPr>
        </p:nvSpPr>
        <p:spPr>
          <a:xfrm>
            <a:off x="4000496" y="6357958"/>
            <a:ext cx="3406638" cy="365125"/>
          </a:xfrm>
        </p:spPr>
        <p:txBody>
          <a:bodyPr/>
          <a:lstStyle/>
          <a:p>
            <a:r>
              <a:rPr lang="es-ES" dirty="0" smtClean="0"/>
              <a:t>Organización y Administración de Empresas</a:t>
            </a:r>
            <a:endParaRPr lang="es-ES" dirty="0"/>
          </a:p>
        </p:txBody>
      </p:sp>
      <p:sp>
        <p:nvSpPr>
          <p:cNvPr id="4" name="3 Título"/>
          <p:cNvSpPr>
            <a:spLocks noGrp="1"/>
          </p:cNvSpPr>
          <p:nvPr>
            <p:ph type="title"/>
          </p:nvPr>
        </p:nvSpPr>
        <p:spPr>
          <a:xfrm>
            <a:off x="571472" y="0"/>
            <a:ext cx="8229600" cy="1143000"/>
          </a:xfrm>
        </p:spPr>
        <p:txBody>
          <a:bodyPr/>
          <a:lstStyle/>
          <a:p>
            <a:pPr algn="ctr"/>
            <a:r>
              <a:rPr lang="es-ES" dirty="0" smtClean="0"/>
              <a:t>ÍNDICE</a:t>
            </a:r>
            <a:endParaRPr lang="es-ES" dirty="0"/>
          </a:p>
        </p:txBody>
      </p:sp>
      <p:sp>
        <p:nvSpPr>
          <p:cNvPr id="5" name="4 Flecha curvada hacia arriba">
            <a:hlinkClick r:id="" action="ppaction://hlinkshowjump?jump=lastslideviewed"/>
          </p:cNvPr>
          <p:cNvSpPr/>
          <p:nvPr/>
        </p:nvSpPr>
        <p:spPr>
          <a:xfrm>
            <a:off x="8358214"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pic>
        <p:nvPicPr>
          <p:cNvPr id="1026" name="Picture 2" descr="C:\Users\Enrique\Desktop\GetAttachment5.jpg"/>
          <p:cNvPicPr>
            <a:picLocks noChangeAspect="1" noChangeArrowheads="1"/>
          </p:cNvPicPr>
          <p:nvPr/>
        </p:nvPicPr>
        <p:blipFill>
          <a:blip r:embed="rId18"/>
          <a:srcRect/>
          <a:stretch>
            <a:fillRect/>
          </a:stretch>
        </p:blipFill>
        <p:spPr bwMode="auto">
          <a:xfrm>
            <a:off x="4714876" y="1214422"/>
            <a:ext cx="3708185" cy="3000396"/>
          </a:xfrm>
          <a:prstGeom prst="rect">
            <a:avLst/>
          </a:prstGeom>
          <a:ln>
            <a:noFill/>
          </a:ln>
          <a:effectLst>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Rectángulo redondeado"/>
          <p:cNvSpPr/>
          <p:nvPr/>
        </p:nvSpPr>
        <p:spPr>
          <a:xfrm>
            <a:off x="285720" y="1643050"/>
            <a:ext cx="1214446"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2004/05</a:t>
            </a:r>
            <a:endParaRPr lang="es-ES" dirty="0"/>
          </a:p>
        </p:txBody>
      </p:sp>
      <p:sp>
        <p:nvSpPr>
          <p:cNvPr id="9" name="8 CuadroTexto"/>
          <p:cNvSpPr txBox="1"/>
          <p:nvPr/>
        </p:nvSpPr>
        <p:spPr>
          <a:xfrm>
            <a:off x="1857356" y="1571612"/>
            <a:ext cx="6786610" cy="2677656"/>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Clientes fijos sufren </a:t>
            </a:r>
            <a:r>
              <a:rPr lang="es-ES" sz="2400" dirty="0" smtClean="0">
                <a:solidFill>
                  <a:schemeClr val="accent3">
                    <a:lumMod val="75000"/>
                  </a:schemeClr>
                </a:solidFill>
                <a:effectLst>
                  <a:outerShdw blurRad="38100" dist="38100" dir="2700000" algn="tl">
                    <a:srgbClr val="000000">
                      <a:alpha val="43137"/>
                    </a:srgbClr>
                  </a:outerShdw>
                </a:effectLst>
              </a:rPr>
              <a:t>reestructuraciones</a:t>
            </a:r>
            <a:r>
              <a:rPr lang="es-ES" sz="2400" dirty="0" smtClean="0">
                <a:effectLst>
                  <a:outerShdw blurRad="38100" dist="38100" dir="2700000" algn="tl">
                    <a:srgbClr val="000000">
                      <a:alpha val="43137"/>
                    </a:srgbClr>
                  </a:outerShdw>
                </a:effectLst>
              </a:rPr>
              <a:t> en sus empresas, destituyendo a algunos contactos valiosos, que solicitaban servicios profesionales</a:t>
            </a:r>
          </a:p>
          <a:p>
            <a:pPr algn="just"/>
            <a:endParaRPr lang="es-ES" sz="2400" dirty="0" smtClean="0">
              <a:effectLst>
                <a:outerShdw blurRad="38100" dist="38100" dir="2700000" algn="tl">
                  <a:srgbClr val="000000">
                    <a:alpha val="43137"/>
                  </a:srgbClr>
                </a:outerShdw>
              </a:effectLst>
            </a:endParaRPr>
          </a:p>
          <a:p>
            <a:pPr algn="just"/>
            <a:r>
              <a:rPr lang="es-ES" sz="2400" dirty="0" err="1" smtClean="0">
                <a:effectLst>
                  <a:outerShdw blurRad="38100" dist="38100" dir="2700000" algn="tl">
                    <a:srgbClr val="000000">
                      <a:alpha val="43137"/>
                    </a:srgbClr>
                  </a:outerShdw>
                </a:effectLst>
              </a:rPr>
              <a:t>Elikos</a:t>
            </a:r>
            <a:r>
              <a:rPr lang="es-ES" sz="2400" dirty="0" smtClean="0">
                <a:effectLst>
                  <a:outerShdw blurRad="38100" dist="38100" dir="2700000" algn="tl">
                    <a:srgbClr val="000000">
                      <a:alpha val="43137"/>
                    </a:srgbClr>
                  </a:outerShdw>
                </a:effectLst>
              </a:rPr>
              <a:t> se ve en la necesidad de prescindir de su empleado</a:t>
            </a:r>
            <a:endParaRPr lang="es-ES" sz="2400" dirty="0">
              <a:effectLst>
                <a:outerShdw blurRad="38100" dist="38100" dir="2700000" algn="tl">
                  <a:srgbClr val="000000">
                    <a:alpha val="43137"/>
                  </a:srgbClr>
                </a:outerShdw>
              </a:effectLst>
            </a:endParaRPr>
          </a:p>
        </p:txBody>
      </p:sp>
      <p:pic>
        <p:nvPicPr>
          <p:cNvPr id="1026" name="Picture 2" descr="C:\Users\Enrique\Desktop\AreaTrabajo.JPG"/>
          <p:cNvPicPr>
            <a:picLocks noChangeAspect="1" noChangeArrowheads="1"/>
          </p:cNvPicPr>
          <p:nvPr/>
        </p:nvPicPr>
        <p:blipFill>
          <a:blip r:embed="rId3" cstate="print"/>
          <a:srcRect/>
          <a:stretch>
            <a:fillRect/>
          </a:stretch>
        </p:blipFill>
        <p:spPr bwMode="auto">
          <a:xfrm>
            <a:off x="4786314" y="4500570"/>
            <a:ext cx="2571768" cy="1958526"/>
          </a:xfrm>
          <a:prstGeom prst="rect">
            <a:avLst/>
          </a:prstGeom>
          <a:ln>
            <a:noFill/>
          </a:ln>
          <a:effectLst>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2000"/>
                                        <p:tgtEl>
                                          <p:spTgt spid="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fade">
                                      <p:cBhvr>
                                        <p:cTn id="2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9"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Rectángulo redondeado"/>
          <p:cNvSpPr/>
          <p:nvPr/>
        </p:nvSpPr>
        <p:spPr>
          <a:xfrm>
            <a:off x="357158" y="1643050"/>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2006</a:t>
            </a:r>
            <a:endParaRPr lang="es-ES" dirty="0"/>
          </a:p>
        </p:txBody>
      </p:sp>
      <p:sp>
        <p:nvSpPr>
          <p:cNvPr id="9" name="8 CuadroTexto"/>
          <p:cNvSpPr txBox="1"/>
          <p:nvPr/>
        </p:nvSpPr>
        <p:spPr>
          <a:xfrm>
            <a:off x="1857356" y="1500174"/>
            <a:ext cx="6786610" cy="2677656"/>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Se planea y comienza a gestarse la incorporación de 2 socios más</a:t>
            </a:r>
          </a:p>
          <a:p>
            <a:pPr algn="just"/>
            <a:endParaRPr lang="es-ES" sz="2400" dirty="0" smtClean="0">
              <a:effectLst>
                <a:outerShdw blurRad="38100" dist="38100" dir="2700000" algn="tl">
                  <a:srgbClr val="000000">
                    <a:alpha val="43137"/>
                  </a:srgbClr>
                </a:outerShdw>
              </a:effectLst>
            </a:endParaRPr>
          </a:p>
          <a:p>
            <a:pPr algn="just"/>
            <a:r>
              <a:rPr lang="es-ES" sz="2400" dirty="0" smtClean="0">
                <a:effectLst>
                  <a:outerShdw blurRad="38100" dist="38100" dir="2700000" algn="tl">
                    <a:srgbClr val="000000">
                      <a:alpha val="43137"/>
                    </a:srgbClr>
                  </a:outerShdw>
                </a:effectLst>
              </a:rPr>
              <a:t>Captura de un </a:t>
            </a:r>
            <a:r>
              <a:rPr lang="es-ES" sz="2400" dirty="0" smtClean="0">
                <a:solidFill>
                  <a:schemeClr val="accent3">
                    <a:lumMod val="75000"/>
                  </a:schemeClr>
                </a:solidFill>
                <a:effectLst>
                  <a:outerShdw blurRad="38100" dist="38100" dir="2700000" algn="tl">
                    <a:srgbClr val="000000">
                      <a:alpha val="43137"/>
                    </a:srgbClr>
                  </a:outerShdw>
                </a:effectLst>
              </a:rPr>
              <a:t>cliente grande </a:t>
            </a:r>
            <a:r>
              <a:rPr lang="es-ES" sz="2400" dirty="0" smtClean="0">
                <a:effectLst>
                  <a:outerShdw blurRad="38100" dist="38100" dir="2700000" algn="tl">
                    <a:srgbClr val="000000">
                      <a:alpha val="43137"/>
                    </a:srgbClr>
                  </a:outerShdw>
                </a:effectLst>
              </a:rPr>
              <a:t>e importante: </a:t>
            </a:r>
            <a:r>
              <a:rPr lang="es-ES" sz="2400" dirty="0" err="1" smtClean="0">
                <a:effectLst>
                  <a:outerShdw blurRad="38100" dist="38100" dir="2700000" algn="tl">
                    <a:srgbClr val="000000">
                      <a:alpha val="43137"/>
                    </a:srgbClr>
                  </a:outerShdw>
                </a:effectLst>
              </a:rPr>
              <a:t>Metlife</a:t>
            </a:r>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r>
              <a:rPr lang="es-ES" sz="2400" dirty="0" err="1" smtClean="0">
                <a:effectLst>
                  <a:outerShdw blurRad="38100" dist="38100" dir="2700000" algn="tl">
                    <a:srgbClr val="000000">
                      <a:alpha val="43137"/>
                    </a:srgbClr>
                  </a:outerShdw>
                </a:effectLst>
              </a:rPr>
              <a:t>Elikos</a:t>
            </a:r>
            <a:r>
              <a:rPr lang="es-ES" sz="2400" dirty="0" smtClean="0">
                <a:effectLst>
                  <a:outerShdw blurRad="38100" dist="38100" dir="2700000" algn="tl">
                    <a:srgbClr val="000000">
                      <a:alpha val="43137"/>
                    </a:srgbClr>
                  </a:outerShdw>
                </a:effectLst>
              </a:rPr>
              <a:t> vuelve a contratar personal</a:t>
            </a:r>
            <a:endParaRPr lang="es-ES" sz="2400" dirty="0">
              <a:effectLst>
                <a:outerShdw blurRad="38100" dist="38100" dir="2700000" algn="tl">
                  <a:srgbClr val="000000">
                    <a:alpha val="43137"/>
                  </a:srgbClr>
                </a:outerShdw>
              </a:effectLst>
            </a:endParaRPr>
          </a:p>
        </p:txBody>
      </p:sp>
      <p:pic>
        <p:nvPicPr>
          <p:cNvPr id="7" name="Picture 7" descr="C:\Users\Enrique\AppData\Local\Microsoft\Windows\Temporary Internet Files\Content.IE5\XXHH6PLJ\MMj03365970000[1].gif"/>
          <p:cNvPicPr>
            <a:picLocks noChangeAspect="1" noChangeArrowheads="1" noCrop="1"/>
          </p:cNvPicPr>
          <p:nvPr/>
        </p:nvPicPr>
        <p:blipFill>
          <a:blip r:embed="rId3"/>
          <a:srcRect/>
          <a:stretch>
            <a:fillRect/>
          </a:stretch>
        </p:blipFill>
        <p:spPr bwMode="auto">
          <a:xfrm>
            <a:off x="6476962" y="3357562"/>
            <a:ext cx="2667038" cy="266703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2000"/>
                                        <p:tgtEl>
                                          <p:spTgt spid="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xEl>
                                              <p:pRg st="4" end="4"/>
                                            </p:txEl>
                                          </p:spTgt>
                                        </p:tgtEl>
                                        <p:attrNameLst>
                                          <p:attrName>style.visibility</p:attrName>
                                        </p:attrNameLst>
                                      </p:cBhvr>
                                      <p:to>
                                        <p:strVal val="visible"/>
                                      </p:to>
                                    </p:set>
                                    <p:animEffect transition="in" filter="fade">
                                      <p:cBhvr>
                                        <p:cTn id="20" dur="2000"/>
                                        <p:tgtEl>
                                          <p:spTgt spid="9">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9"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Rectángulo redondeado"/>
          <p:cNvSpPr/>
          <p:nvPr/>
        </p:nvSpPr>
        <p:spPr>
          <a:xfrm>
            <a:off x="357158" y="1643050"/>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2007</a:t>
            </a:r>
            <a:endParaRPr lang="es-ES" dirty="0"/>
          </a:p>
        </p:txBody>
      </p:sp>
      <p:sp>
        <p:nvSpPr>
          <p:cNvPr id="9" name="8 CuadroTexto"/>
          <p:cNvSpPr txBox="1"/>
          <p:nvPr/>
        </p:nvSpPr>
        <p:spPr>
          <a:xfrm>
            <a:off x="1857356" y="1500174"/>
            <a:ext cx="6786610" cy="3785652"/>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Se pierde el contacto de </a:t>
            </a:r>
            <a:r>
              <a:rPr lang="es-ES" sz="2400" dirty="0" err="1" smtClean="0">
                <a:effectLst>
                  <a:outerShdw blurRad="38100" dist="38100" dir="2700000" algn="tl">
                    <a:srgbClr val="000000">
                      <a:alpha val="43137"/>
                    </a:srgbClr>
                  </a:outerShdw>
                </a:effectLst>
              </a:rPr>
              <a:t>Metlife</a:t>
            </a:r>
            <a:r>
              <a:rPr lang="es-ES" sz="2400" dirty="0" smtClean="0">
                <a:effectLst>
                  <a:outerShdw blurRad="38100" dist="38100" dir="2700000" algn="tl">
                    <a:srgbClr val="000000">
                      <a:alpha val="43137"/>
                    </a:srgbClr>
                  </a:outerShdw>
                </a:effectLst>
              </a:rPr>
              <a:t> a causa de su absorción por parte de una matriz norteamericana</a:t>
            </a:r>
          </a:p>
          <a:p>
            <a:pPr algn="just"/>
            <a:endParaRPr lang="es-ES" sz="2400" dirty="0" smtClean="0">
              <a:effectLst>
                <a:outerShdw blurRad="38100" dist="38100" dir="2700000" algn="tl">
                  <a:srgbClr val="000000">
                    <a:alpha val="43137"/>
                  </a:srgbClr>
                </a:outerShdw>
              </a:effectLst>
            </a:endParaRPr>
          </a:p>
          <a:p>
            <a:pPr algn="just"/>
            <a:r>
              <a:rPr lang="es-ES" sz="2400" dirty="0" smtClean="0">
                <a:effectLst>
                  <a:outerShdw blurRad="38100" dist="38100" dir="2700000" algn="tl">
                    <a:srgbClr val="000000">
                      <a:alpha val="43137"/>
                    </a:srgbClr>
                  </a:outerShdw>
                </a:effectLst>
              </a:rPr>
              <a:t>Se rompe y detiene la firma de integración de los dos nuevos socios por motivos ajenos a </a:t>
            </a:r>
            <a:r>
              <a:rPr lang="es-ES" sz="2400" dirty="0" err="1" smtClean="0">
                <a:effectLst>
                  <a:outerShdw blurRad="38100" dist="38100" dir="2700000" algn="tl">
                    <a:srgbClr val="000000">
                      <a:alpha val="43137"/>
                    </a:srgbClr>
                  </a:outerShdw>
                </a:effectLst>
              </a:rPr>
              <a:t>Elikos</a:t>
            </a:r>
            <a:endParaRPr lang="es-ES" sz="2400" dirty="0" smtClean="0">
              <a:effectLst>
                <a:outerShdw blurRad="38100" dist="38100" dir="2700000" algn="tl">
                  <a:srgbClr val="000000">
                    <a:alpha val="43137"/>
                  </a:srgbClr>
                </a:outerShdw>
              </a:effectLst>
            </a:endParaRPr>
          </a:p>
          <a:p>
            <a:pPr algn="just"/>
            <a:endParaRPr lang="es-ES" sz="2400" dirty="0" smtClean="0">
              <a:effectLst>
                <a:outerShdw blurRad="38100" dist="38100" dir="2700000" algn="tl">
                  <a:srgbClr val="000000">
                    <a:alpha val="43137"/>
                  </a:srgbClr>
                </a:outerShdw>
              </a:effectLst>
            </a:endParaRPr>
          </a:p>
          <a:p>
            <a:pPr algn="just"/>
            <a:r>
              <a:rPr lang="es-ES" sz="2400" dirty="0" smtClean="0">
                <a:effectLst>
                  <a:outerShdw blurRad="38100" dist="38100" dir="2700000" algn="tl">
                    <a:srgbClr val="000000">
                      <a:alpha val="43137"/>
                    </a:srgbClr>
                  </a:outerShdw>
                </a:effectLst>
              </a:rPr>
              <a:t>Se logra obtener dos importantes nuevos clientes</a:t>
            </a:r>
            <a:endParaRPr lang="es-ES" sz="2400" dirty="0">
              <a:effectLst>
                <a:outerShdw blurRad="38100" dist="38100" dir="2700000" algn="tl">
                  <a:srgbClr val="000000">
                    <a:alpha val="43137"/>
                  </a:srgbClr>
                </a:outerShdw>
              </a:effectLst>
            </a:endParaRPr>
          </a:p>
        </p:txBody>
      </p:sp>
      <p:pic>
        <p:nvPicPr>
          <p:cNvPr id="3075" name="Picture 3" descr="C:\Documents and Settings\jose joaquin\Escritorio\x_icomaleti1.gif"/>
          <p:cNvPicPr>
            <a:picLocks noChangeAspect="1" noChangeArrowheads="1" noCrop="1"/>
          </p:cNvPicPr>
          <p:nvPr/>
        </p:nvPicPr>
        <p:blipFill>
          <a:blip r:embed="rId3"/>
          <a:srcRect/>
          <a:stretch>
            <a:fillRect/>
          </a:stretch>
        </p:blipFill>
        <p:spPr bwMode="auto">
          <a:xfrm>
            <a:off x="0" y="3214686"/>
            <a:ext cx="1589093" cy="119649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2000"/>
                                        <p:tgtEl>
                                          <p:spTgt spid="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xEl>
                                              <p:pRg st="4" end="4"/>
                                            </p:txEl>
                                          </p:spTgt>
                                        </p:tgtEl>
                                        <p:attrNameLst>
                                          <p:attrName>style.visibility</p:attrName>
                                        </p:attrNameLst>
                                      </p:cBhvr>
                                      <p:to>
                                        <p:strVal val="visible"/>
                                      </p:to>
                                    </p:set>
                                    <p:animEffect transition="in" filter="fade">
                                      <p:cBhvr>
                                        <p:cTn id="20" dur="2000"/>
                                        <p:tgtEl>
                                          <p:spTgt spid="9">
                                            <p:txEl>
                                              <p:pRg st="4" end="4"/>
                                            </p:txEl>
                                          </p:spTgt>
                                        </p:tgtEl>
                                      </p:cBhvr>
                                    </p:animEffect>
                                  </p:childTnLst>
                                </p:cTn>
                              </p:par>
                            </p:childTnLst>
                          </p:cTn>
                        </p:par>
                        <p:par>
                          <p:cTn id="21" fill="hold">
                            <p:stCondLst>
                              <p:cond delay="4000"/>
                            </p:stCondLst>
                            <p:childTnLst>
                              <p:par>
                                <p:cTn id="22" presetID="10" presetClass="entr" presetSubtype="0" fill="hold" nodeType="afterEffect">
                                  <p:stCondLst>
                                    <p:cond delay="0"/>
                                  </p:stCondLst>
                                  <p:childTnLst>
                                    <p:set>
                                      <p:cBhvr>
                                        <p:cTn id="23" dur="1" fill="hold">
                                          <p:stCondLst>
                                            <p:cond delay="0"/>
                                          </p:stCondLst>
                                        </p:cTn>
                                        <p:tgtEl>
                                          <p:spTgt spid="3075"/>
                                        </p:tgtEl>
                                        <p:attrNameLst>
                                          <p:attrName>style.visibility</p:attrName>
                                        </p:attrNameLst>
                                      </p:cBhvr>
                                      <p:to>
                                        <p:strVal val="visible"/>
                                      </p:to>
                                    </p:set>
                                    <p:animEffect transition="in" filter="fade">
                                      <p:cBhvr>
                                        <p:cTn id="24"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9"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a:xfrm>
            <a:off x="4380072" y="6407944"/>
            <a:ext cx="3192324"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HISTORIA</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Rectángulo redondeado"/>
          <p:cNvSpPr/>
          <p:nvPr/>
        </p:nvSpPr>
        <p:spPr>
          <a:xfrm>
            <a:off x="357158" y="1571612"/>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2008</a:t>
            </a:r>
            <a:endParaRPr lang="es-ES" dirty="0"/>
          </a:p>
        </p:txBody>
      </p:sp>
      <p:sp>
        <p:nvSpPr>
          <p:cNvPr id="9" name="8 CuadroTexto"/>
          <p:cNvSpPr txBox="1"/>
          <p:nvPr/>
        </p:nvSpPr>
        <p:spPr>
          <a:xfrm>
            <a:off x="1857356" y="1500174"/>
            <a:ext cx="6786610" cy="1200329"/>
          </a:xfrm>
          <a:prstGeom prst="rect">
            <a:avLst/>
          </a:prstGeom>
          <a:noFill/>
        </p:spPr>
        <p:txBody>
          <a:bodyPr wrap="square" rtlCol="0">
            <a:spAutoFit/>
          </a:bodyPr>
          <a:lstStyle/>
          <a:p>
            <a:pPr algn="just"/>
            <a:r>
              <a:rPr lang="es-ES" sz="2400" dirty="0" smtClean="0">
                <a:effectLst>
                  <a:outerShdw blurRad="38100" dist="38100" dir="2700000" algn="tl">
                    <a:srgbClr val="000000">
                      <a:alpha val="43137"/>
                    </a:srgbClr>
                  </a:outerShdw>
                </a:effectLst>
              </a:rPr>
              <a:t>Se produce una </a:t>
            </a:r>
            <a:r>
              <a:rPr lang="es-ES" sz="2400" dirty="0" smtClean="0">
                <a:solidFill>
                  <a:schemeClr val="accent3">
                    <a:lumMod val="75000"/>
                  </a:schemeClr>
                </a:solidFill>
                <a:effectLst>
                  <a:outerShdw blurRad="38100" dist="38100" dir="2700000" algn="tl">
                    <a:srgbClr val="000000">
                      <a:alpha val="43137"/>
                    </a:srgbClr>
                  </a:outerShdw>
                </a:effectLst>
              </a:rPr>
              <a:t>reestructuración interna </a:t>
            </a:r>
            <a:r>
              <a:rPr lang="es-ES" sz="2400" dirty="0" smtClean="0">
                <a:effectLst>
                  <a:outerShdw blurRad="38100" dist="38100" dir="2700000" algn="tl">
                    <a:srgbClr val="000000">
                      <a:alpha val="43137"/>
                    </a:srgbClr>
                  </a:outerShdw>
                </a:effectLst>
              </a:rPr>
              <a:t>mediante cambios en la organización y contratación de personal</a:t>
            </a:r>
            <a:endParaRPr lang="es-ES" sz="2400" dirty="0">
              <a:effectLst>
                <a:outerShdw blurRad="38100" dist="38100" dir="2700000" algn="tl">
                  <a:srgbClr val="000000">
                    <a:alpha val="43137"/>
                  </a:srgbClr>
                </a:outerShdw>
              </a:effectLst>
            </a:endParaRPr>
          </a:p>
        </p:txBody>
      </p:sp>
      <p:sp>
        <p:nvSpPr>
          <p:cNvPr id="7" name="6 Rectángulo redondeado"/>
          <p:cNvSpPr/>
          <p:nvPr/>
        </p:nvSpPr>
        <p:spPr>
          <a:xfrm>
            <a:off x="357158" y="4143380"/>
            <a:ext cx="1143008" cy="2857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2009</a:t>
            </a:r>
            <a:endParaRPr lang="es-ES" dirty="0"/>
          </a:p>
        </p:txBody>
      </p:sp>
      <p:sp>
        <p:nvSpPr>
          <p:cNvPr id="8" name="7 CuadroTexto"/>
          <p:cNvSpPr txBox="1"/>
          <p:nvPr/>
        </p:nvSpPr>
        <p:spPr>
          <a:xfrm>
            <a:off x="1785918" y="4143380"/>
            <a:ext cx="6786610" cy="1938992"/>
          </a:xfrm>
          <a:prstGeom prst="rect">
            <a:avLst/>
          </a:prstGeom>
          <a:noFill/>
        </p:spPr>
        <p:txBody>
          <a:bodyPr wrap="square" rtlCol="0">
            <a:spAutoFit/>
          </a:bodyPr>
          <a:lstStyle/>
          <a:p>
            <a:r>
              <a:rPr lang="es-ES" sz="2400" dirty="0" smtClean="0">
                <a:effectLst>
                  <a:outerShdw blurRad="38100" dist="38100" dir="2700000" algn="tl">
                    <a:srgbClr val="000000">
                      <a:alpha val="43137"/>
                    </a:srgbClr>
                  </a:outerShdw>
                </a:effectLst>
              </a:rPr>
              <a:t>Comienza una </a:t>
            </a:r>
            <a:r>
              <a:rPr lang="es-ES" sz="2400" dirty="0" smtClean="0">
                <a:solidFill>
                  <a:schemeClr val="accent3">
                    <a:lumMod val="75000"/>
                  </a:schemeClr>
                </a:solidFill>
                <a:effectLst>
                  <a:outerShdw blurRad="38100" dist="38100" dir="2700000" algn="tl">
                    <a:srgbClr val="000000">
                      <a:alpha val="43137"/>
                    </a:srgbClr>
                  </a:outerShdw>
                </a:effectLst>
              </a:rPr>
              <a:t>nueva estrategia </a:t>
            </a:r>
            <a:r>
              <a:rPr lang="es-ES" sz="2400" dirty="0" smtClean="0">
                <a:effectLst>
                  <a:outerShdw blurRad="38100" dist="38100" dir="2700000" algn="tl">
                    <a:srgbClr val="000000">
                      <a:alpha val="43137"/>
                    </a:srgbClr>
                  </a:outerShdw>
                </a:effectLst>
              </a:rPr>
              <a:t>de captura de clientes participando en concursos y licitaciones privados y gubernamentales, como proveedores de servicios </a:t>
            </a:r>
            <a:r>
              <a:rPr lang="es-ES" sz="2400" dirty="0" smtClean="0">
                <a:solidFill>
                  <a:schemeClr val="accent3">
                    <a:lumMod val="75000"/>
                  </a:schemeClr>
                </a:solidFill>
                <a:effectLst>
                  <a:outerShdw blurRad="38100" dist="38100" dir="2700000" algn="tl">
                    <a:srgbClr val="000000">
                      <a:alpha val="43137"/>
                    </a:srgbClr>
                  </a:outerShdw>
                </a:effectLst>
              </a:rPr>
              <a:t>de comunicación gráfica</a:t>
            </a:r>
            <a:r>
              <a:rPr lang="es-ES" sz="2400" dirty="0" smtClean="0">
                <a:effectLst>
                  <a:outerShdw blurRad="38100" dist="38100" dir="2700000" algn="tl">
                    <a:srgbClr val="000000">
                      <a:alpha val="43137"/>
                    </a:srgbClr>
                  </a:outerShdw>
                </a:effectLst>
              </a:rPr>
              <a:t> y publicidad</a:t>
            </a:r>
            <a:endParaRPr lang="es-ES" sz="2400" dirty="0">
              <a:effectLst>
                <a:outerShdw blurRad="38100" dist="38100" dir="2700000" algn="tl">
                  <a:srgbClr val="000000">
                    <a:alpha val="43137"/>
                  </a:srgbClr>
                </a:outerShdw>
              </a:effectLst>
            </a:endParaRPr>
          </a:p>
        </p:txBody>
      </p:sp>
      <p:pic>
        <p:nvPicPr>
          <p:cNvPr id="4098" name="Picture 2" descr="C:\Documents and Settings\jose joaquin\Escritorio\54-comunidad.jpg"/>
          <p:cNvPicPr>
            <a:picLocks noChangeAspect="1" noChangeArrowheads="1"/>
          </p:cNvPicPr>
          <p:nvPr/>
        </p:nvPicPr>
        <p:blipFill>
          <a:blip r:embed="rId3"/>
          <a:srcRect/>
          <a:stretch>
            <a:fillRect/>
          </a:stretch>
        </p:blipFill>
        <p:spPr bwMode="auto">
          <a:xfrm>
            <a:off x="2740284" y="2571744"/>
            <a:ext cx="2700057" cy="1607476"/>
          </a:xfrm>
          <a:prstGeom prst="rect">
            <a:avLst/>
          </a:prstGeom>
          <a:ln>
            <a:noFill/>
          </a:ln>
          <a:effectLst>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2000"/>
                                        <p:tgtEl>
                                          <p:spTgt spid="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2000"/>
                                        <p:tgtEl>
                                          <p:spTgt spid="9">
                                            <p:txEl>
                                              <p:pRg st="0" end="0"/>
                                            </p:txEl>
                                          </p:spTgt>
                                        </p:tgtEl>
                                      </p:cBhvr>
                                    </p:animEffect>
                                  </p:childTnLst>
                                </p:cTn>
                              </p:par>
                            </p:childTnLst>
                          </p:cTn>
                        </p:par>
                        <p:par>
                          <p:cTn id="15" fill="hold">
                            <p:stCondLst>
                              <p:cond delay="4000"/>
                            </p:stCondLst>
                            <p:childTnLst>
                              <p:par>
                                <p:cTn id="16" presetID="22" presetClass="entr" presetSubtype="4" fill="hold" nodeType="after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wipe(down)">
                                      <p:cBhvr>
                                        <p:cTn id="18" dur="2000"/>
                                        <p:tgtEl>
                                          <p:spTgt spid="4098"/>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2000"/>
                                        <p:tgtEl>
                                          <p:spTgt spid="7">
                                            <p:bg/>
                                          </p:spTgt>
                                        </p:tgtEl>
                                      </p:cBhvr>
                                    </p:animEffect>
                                  </p:childTnLst>
                                </p:cTn>
                              </p:par>
                            </p:childTnLst>
                          </p:cTn>
                        </p:par>
                        <p:par>
                          <p:cTn id="23" fill="hold">
                            <p:stCondLst>
                              <p:cond delay="8000"/>
                            </p:stCondLst>
                            <p:childTnLst>
                              <p:par>
                                <p:cTn id="24" presetID="10" presetClass="entr" presetSubtype="0" fill="hold" grpId="0"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20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P spid="9" grpId="0" build="allAtOnce"/>
      <p:bldP spid="7" grpId="0" build="allAtOnce" animBg="1"/>
      <p:bldP spid="8"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142984"/>
            <a:ext cx="8686800" cy="4708230"/>
          </a:xfrm>
        </p:spPr>
        <p:txBody>
          <a:bodyPr>
            <a:normAutofit/>
          </a:bodyPr>
          <a:lstStyle/>
          <a:p>
            <a:pPr algn="just">
              <a:buNone/>
            </a:pPr>
            <a:r>
              <a:rPr lang="es-ES" dirty="0" smtClean="0">
                <a:effectLst>
                  <a:outerShdw blurRad="38100" dist="38100" dir="2700000" algn="tl">
                    <a:srgbClr val="000000">
                      <a:alpha val="43137"/>
                    </a:srgbClr>
                  </a:outerShdw>
                </a:effectLst>
              </a:rPr>
              <a:t>	</a:t>
            </a:r>
            <a:r>
              <a:rPr lang="es-ES" sz="1800" dirty="0" smtClean="0">
                <a:effectLst>
                  <a:outerShdw blurRad="38100" dist="38100" dir="2700000" algn="tl">
                    <a:srgbClr val="000000">
                      <a:alpha val="43137"/>
                    </a:srgbClr>
                  </a:outerShdw>
                </a:effectLst>
              </a:rPr>
              <a:t>Su misión consiste en </a:t>
            </a:r>
            <a:r>
              <a:rPr lang="es-ES" sz="1800" dirty="0" smtClean="0">
                <a:solidFill>
                  <a:schemeClr val="accent3">
                    <a:lumMod val="75000"/>
                  </a:schemeClr>
                </a:solidFill>
                <a:effectLst>
                  <a:outerShdw blurRad="38100" dist="38100" dir="2700000" algn="tl">
                    <a:srgbClr val="000000">
                      <a:alpha val="43137"/>
                    </a:srgbClr>
                  </a:outerShdw>
                </a:effectLst>
              </a:rPr>
              <a:t>prestar servicios</a:t>
            </a:r>
            <a:r>
              <a:rPr lang="es-ES" sz="1800" b="1" dirty="0" smtClean="0">
                <a:solidFill>
                  <a:schemeClr val="bg2">
                    <a:lumMod val="25000"/>
                  </a:schemeClr>
                </a:solidFill>
                <a:effectLst>
                  <a:outerShdw blurRad="38100" dist="38100" dir="2700000" algn="tl">
                    <a:srgbClr val="000000">
                      <a:alpha val="43137"/>
                    </a:srgbClr>
                  </a:outerShdw>
                </a:effectLst>
              </a:rPr>
              <a:t> </a:t>
            </a:r>
            <a:r>
              <a:rPr lang="es-ES" sz="1800" dirty="0" smtClean="0">
                <a:effectLst>
                  <a:outerShdw blurRad="38100" dist="38100" dir="2700000" algn="tl">
                    <a:srgbClr val="000000">
                      <a:alpha val="43137"/>
                    </a:srgbClr>
                  </a:outerShdw>
                </a:effectLst>
              </a:rPr>
              <a:t>de manera ética y profesional ante cualquier persona o empresa con necesidades de comunicación visual, logrando la correcta </a:t>
            </a:r>
            <a:r>
              <a:rPr lang="es-ES" sz="1800" dirty="0" smtClean="0">
                <a:solidFill>
                  <a:schemeClr val="accent3">
                    <a:lumMod val="75000"/>
                  </a:schemeClr>
                </a:solidFill>
                <a:effectLst>
                  <a:outerShdw blurRad="38100" dist="38100" dir="2700000" algn="tl">
                    <a:srgbClr val="000000">
                      <a:alpha val="43137"/>
                    </a:srgbClr>
                  </a:outerShdw>
                </a:effectLst>
              </a:rPr>
              <a:t>conceptualización gráfica </a:t>
            </a:r>
            <a:r>
              <a:rPr lang="es-ES" sz="1800" dirty="0" smtClean="0">
                <a:effectLst>
                  <a:outerShdw blurRad="38100" dist="38100" dir="2700000" algn="tl">
                    <a:srgbClr val="000000">
                      <a:alpha val="43137"/>
                    </a:srgbClr>
                  </a:outerShdw>
                </a:effectLst>
              </a:rPr>
              <a:t>de la imagen de su persona, negocio, marca, producto o servicio provisto, logrando un alto grado de posicionamiento en el mercado.</a:t>
            </a:r>
          </a:p>
          <a:p>
            <a:pPr algn="just">
              <a:buNone/>
            </a:pPr>
            <a:endParaRPr lang="es-ES" sz="2000" dirty="0" smtClean="0">
              <a:effectLst>
                <a:outerShdw blurRad="38100" dist="38100" dir="2700000" algn="tl">
                  <a:srgbClr val="000000">
                    <a:alpha val="43137"/>
                  </a:srgbClr>
                </a:outerShdw>
              </a:effectLst>
            </a:endParaRPr>
          </a:p>
        </p:txBody>
      </p:sp>
      <p:sp>
        <p:nvSpPr>
          <p:cNvPr id="4" name="3 Marcador de pie de página"/>
          <p:cNvSpPr>
            <a:spLocks noGrp="1"/>
          </p:cNvSpPr>
          <p:nvPr>
            <p:ph type="ftr" sz="quarter" idx="11"/>
          </p:nvPr>
        </p:nvSpPr>
        <p:spPr>
          <a:xfrm>
            <a:off x="4380072" y="6407944"/>
            <a:ext cx="3263762" cy="365125"/>
          </a:xfrm>
        </p:spPr>
        <p:txBody>
          <a:bodyPr/>
          <a:lstStyle/>
          <a:p>
            <a:r>
              <a:rPr lang="es-ES" dirty="0" smtClean="0"/>
              <a:t>Organización y Administración de Empresas</a:t>
            </a:r>
            <a:endParaRPr lang="es-ES" dirty="0"/>
          </a:p>
        </p:txBody>
      </p:sp>
      <p:sp>
        <p:nvSpPr>
          <p:cNvPr id="2" name="1 Título"/>
          <p:cNvSpPr>
            <a:spLocks noGrp="1"/>
          </p:cNvSpPr>
          <p:nvPr>
            <p:ph type="title"/>
          </p:nvPr>
        </p:nvSpPr>
        <p:spPr>
          <a:xfrm>
            <a:off x="214282" y="214290"/>
            <a:ext cx="8472518" cy="1143000"/>
          </a:xfrm>
        </p:spPr>
        <p:txBody>
          <a:bodyPr>
            <a:normAutofit/>
          </a:bodyPr>
          <a:lstStyle/>
          <a:p>
            <a:pPr algn="ctr"/>
            <a:r>
              <a:rPr lang="es-ES" dirty="0" smtClean="0">
                <a:effectLst>
                  <a:outerShdw blurRad="38100" dist="38100" dir="2700000" algn="tl">
                    <a:srgbClr val="000000">
                      <a:alpha val="43137"/>
                    </a:srgbClr>
                  </a:outerShdw>
                </a:effectLst>
              </a:rPr>
              <a:t>MISIÓN Y OBJETO SOCIAL</a:t>
            </a:r>
            <a:endParaRPr lang="es-ES" dirty="0">
              <a:effectLst>
                <a:outerShdw blurRad="38100" dist="38100" dir="2700000" algn="tl">
                  <a:srgbClr val="000000">
                    <a:alpha val="43137"/>
                  </a:srgbClr>
                </a:outerShdw>
              </a:effectLst>
            </a:endParaRPr>
          </a:p>
        </p:txBody>
      </p:sp>
      <p:sp>
        <p:nvSpPr>
          <p:cNvPr id="5" name="4 Flecha curvada hacia arriba">
            <a:hlinkClick r:id="rId2" action="ppaction://hlinksldjump"/>
          </p:cNvPr>
          <p:cNvSpPr/>
          <p:nvPr/>
        </p:nvSpPr>
        <p:spPr>
          <a:xfrm>
            <a:off x="8286776" y="6357958"/>
            <a:ext cx="571504" cy="357190"/>
          </a:xfrm>
          <a:prstGeom prst="curvedUp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solidFill>
                <a:schemeClr val="tx1"/>
              </a:solidFill>
            </a:endParaRPr>
          </a:p>
        </p:txBody>
      </p:sp>
      <p:sp>
        <p:nvSpPr>
          <p:cNvPr id="6" name="5 CuadroTexto"/>
          <p:cNvSpPr txBox="1"/>
          <p:nvPr/>
        </p:nvSpPr>
        <p:spPr>
          <a:xfrm>
            <a:off x="4214810" y="2786058"/>
            <a:ext cx="4572032" cy="3693319"/>
          </a:xfrm>
          <a:prstGeom prst="rect">
            <a:avLst/>
          </a:prstGeom>
          <a:noFill/>
        </p:spPr>
        <p:txBody>
          <a:bodyPr wrap="square" rtlCol="0">
            <a:spAutoFit/>
          </a:bodyPr>
          <a:lstStyle/>
          <a:p>
            <a:pPr>
              <a:buNone/>
            </a:pPr>
            <a:r>
              <a:rPr lang="es-ES" dirty="0" smtClean="0">
                <a:effectLst>
                  <a:outerShdw blurRad="38100" dist="38100" dir="2700000" algn="tl">
                    <a:srgbClr val="000000">
                      <a:alpha val="43137"/>
                    </a:srgbClr>
                  </a:outerShdw>
                </a:effectLst>
              </a:rPr>
              <a:t>Las </a:t>
            </a:r>
            <a:r>
              <a:rPr lang="es-ES" dirty="0" smtClean="0">
                <a:effectLst>
                  <a:outerShdw blurRad="38100" dist="38100" dir="2700000" algn="tl">
                    <a:srgbClr val="000000">
                      <a:alpha val="43137"/>
                    </a:srgbClr>
                  </a:outerShdw>
                </a:effectLst>
              </a:rPr>
              <a:t>soluciones creativas ofrecidas son:</a:t>
            </a:r>
          </a:p>
          <a:p>
            <a:pPr>
              <a:buFont typeface="Arial" pitchFamily="34" charset="0"/>
              <a:buChar char="•"/>
            </a:pPr>
            <a:r>
              <a:rPr lang="es-ES" dirty="0" smtClean="0">
                <a:solidFill>
                  <a:schemeClr val="bg2">
                    <a:lumMod val="25000"/>
                  </a:schemeClr>
                </a:solidFill>
                <a:effectLst>
                  <a:outerShdw blurRad="38100" dist="38100" dir="2700000" algn="tl">
                    <a:srgbClr val="000000">
                      <a:alpha val="43137"/>
                    </a:srgbClr>
                  </a:outerShdw>
                </a:effectLst>
              </a:rPr>
              <a:t>Diseño editorial: </a:t>
            </a:r>
            <a:r>
              <a:rPr lang="es-ES" dirty="0" smtClean="0">
                <a:effectLst>
                  <a:outerShdw blurRad="38100" dist="38100" dir="2700000" algn="tl">
                    <a:srgbClr val="000000">
                      <a:alpha val="43137"/>
                    </a:srgbClr>
                  </a:outerShdw>
                </a:effectLst>
              </a:rPr>
              <a:t>catálogos, folletos, libros, revistas, carteles, </a:t>
            </a:r>
            <a:r>
              <a:rPr lang="es-ES" dirty="0" smtClean="0">
                <a:effectLst>
                  <a:outerShdw blurRad="38100" dist="38100" dir="2700000" algn="tl">
                    <a:srgbClr val="000000">
                      <a:alpha val="43137"/>
                    </a:srgbClr>
                  </a:outerShdw>
                </a:effectLst>
              </a:rPr>
              <a:t>lonas…</a:t>
            </a:r>
          </a:p>
          <a:p>
            <a:pPr>
              <a:buFont typeface="Arial" pitchFamily="34" charset="0"/>
              <a:buChar char="•"/>
            </a:pPr>
            <a:endParaRPr lang="es-ES" dirty="0" smtClean="0">
              <a:effectLst>
                <a:outerShdw blurRad="38100" dist="38100" dir="2700000" algn="tl">
                  <a:srgbClr val="000000">
                    <a:alpha val="43137"/>
                  </a:srgbClr>
                </a:outerShdw>
              </a:effectLst>
            </a:endParaRPr>
          </a:p>
          <a:p>
            <a:pPr>
              <a:buFont typeface="Arial" pitchFamily="34" charset="0"/>
              <a:buChar char="•"/>
            </a:pPr>
            <a:r>
              <a:rPr lang="es-ES" dirty="0" smtClean="0">
                <a:solidFill>
                  <a:schemeClr val="bg2">
                    <a:lumMod val="25000"/>
                  </a:schemeClr>
                </a:solidFill>
                <a:effectLst>
                  <a:outerShdw blurRad="38100" dist="38100" dir="2700000" algn="tl">
                    <a:srgbClr val="000000">
                      <a:alpha val="43137"/>
                    </a:srgbClr>
                  </a:outerShdw>
                </a:effectLst>
              </a:rPr>
              <a:t>Imagen corporativa: </a:t>
            </a:r>
            <a:r>
              <a:rPr lang="es-ES" dirty="0" smtClean="0">
                <a:effectLst>
                  <a:outerShdw blurRad="38100" dist="38100" dir="2700000" algn="tl">
                    <a:srgbClr val="000000">
                      <a:alpha val="43137"/>
                    </a:srgbClr>
                  </a:outerShdw>
                </a:effectLst>
              </a:rPr>
              <a:t>logotipos, eslogan, papelería </a:t>
            </a:r>
            <a:r>
              <a:rPr lang="es-ES" dirty="0" smtClean="0">
                <a:effectLst>
                  <a:outerShdw blurRad="38100" dist="38100" dir="2700000" algn="tl">
                    <a:srgbClr val="000000">
                      <a:alpha val="43137"/>
                    </a:srgbClr>
                  </a:outerShdw>
                </a:effectLst>
              </a:rPr>
              <a:t>empresarial…</a:t>
            </a:r>
          </a:p>
          <a:p>
            <a:pPr>
              <a:buFont typeface="Arial" pitchFamily="34" charset="0"/>
              <a:buChar char="•"/>
            </a:pPr>
            <a:endParaRPr lang="es-ES" dirty="0" smtClean="0">
              <a:effectLst>
                <a:outerShdw blurRad="38100" dist="38100" dir="2700000" algn="tl">
                  <a:srgbClr val="000000">
                    <a:alpha val="43137"/>
                  </a:srgbClr>
                </a:outerShdw>
              </a:effectLst>
            </a:endParaRPr>
          </a:p>
          <a:p>
            <a:pPr>
              <a:buFont typeface="Arial" pitchFamily="34" charset="0"/>
              <a:buChar char="•"/>
            </a:pPr>
            <a:r>
              <a:rPr lang="es-ES" dirty="0" smtClean="0">
                <a:solidFill>
                  <a:schemeClr val="bg2">
                    <a:lumMod val="25000"/>
                  </a:schemeClr>
                </a:solidFill>
                <a:effectLst>
                  <a:outerShdw blurRad="38100" dist="38100" dir="2700000" algn="tl">
                    <a:srgbClr val="000000">
                      <a:alpha val="43137"/>
                    </a:srgbClr>
                  </a:outerShdw>
                </a:effectLst>
              </a:rPr>
              <a:t>Promocionales: </a:t>
            </a:r>
            <a:r>
              <a:rPr lang="es-ES" dirty="0" smtClean="0">
                <a:effectLst>
                  <a:outerShdw blurRad="38100" dist="38100" dir="2700000" algn="tl">
                    <a:srgbClr val="000000">
                      <a:alpha val="43137"/>
                    </a:srgbClr>
                  </a:outerShdw>
                </a:effectLst>
              </a:rPr>
              <a:t>aplicación de gráficos, logos o ideas creativas en productos que publicita la imagen.</a:t>
            </a:r>
          </a:p>
          <a:p>
            <a:pPr>
              <a:buFont typeface="Arial" pitchFamily="34" charset="0"/>
              <a:buChar char="•"/>
            </a:pPr>
            <a:endParaRPr lang="es-ES" dirty="0" smtClean="0">
              <a:solidFill>
                <a:schemeClr val="bg2">
                  <a:lumMod val="25000"/>
                </a:schemeClr>
              </a:solidFill>
              <a:effectLst>
                <a:outerShdw blurRad="38100" dist="38100" dir="2700000" algn="tl">
                  <a:srgbClr val="000000">
                    <a:alpha val="43137"/>
                  </a:srgbClr>
                </a:outerShdw>
              </a:effectLst>
            </a:endParaRPr>
          </a:p>
          <a:p>
            <a:pPr>
              <a:buFont typeface="Arial" pitchFamily="34" charset="0"/>
              <a:buChar char="•"/>
            </a:pPr>
            <a:r>
              <a:rPr lang="es-ES" dirty="0" smtClean="0">
                <a:solidFill>
                  <a:schemeClr val="bg2">
                    <a:lumMod val="25000"/>
                  </a:schemeClr>
                </a:solidFill>
                <a:effectLst>
                  <a:outerShdw blurRad="38100" dist="38100" dir="2700000" algn="tl">
                    <a:srgbClr val="000000">
                      <a:alpha val="43137"/>
                    </a:srgbClr>
                  </a:outerShdw>
                </a:effectLst>
              </a:rPr>
              <a:t>Diseño </a:t>
            </a:r>
            <a:r>
              <a:rPr lang="es-ES" dirty="0" smtClean="0">
                <a:solidFill>
                  <a:schemeClr val="bg2">
                    <a:lumMod val="25000"/>
                  </a:schemeClr>
                </a:solidFill>
                <a:effectLst>
                  <a:outerShdw blurRad="38100" dist="38100" dir="2700000" algn="tl">
                    <a:srgbClr val="000000">
                      <a:alpha val="43137"/>
                    </a:srgbClr>
                  </a:outerShdw>
                </a:effectLst>
              </a:rPr>
              <a:t>web: </a:t>
            </a:r>
            <a:r>
              <a:rPr lang="es-ES" dirty="0" smtClean="0">
                <a:effectLst>
                  <a:outerShdw blurRad="38100" dist="38100" dir="2700000" algn="tl">
                    <a:srgbClr val="000000">
                      <a:alpha val="43137"/>
                    </a:srgbClr>
                  </a:outerShdw>
                </a:effectLst>
              </a:rPr>
              <a:t>creación de sitios web, e-mail marketing, etc.</a:t>
            </a:r>
            <a:endParaRPr lang="es-ES" dirty="0" smtClean="0">
              <a:effectLst>
                <a:outerShdw blurRad="38100" dist="38100" dir="2700000" algn="tl">
                  <a:srgbClr val="000000">
                    <a:alpha val="43137"/>
                  </a:srgbClr>
                </a:outerShdw>
              </a:effectLst>
            </a:endParaRPr>
          </a:p>
        </p:txBody>
      </p:sp>
      <p:pic>
        <p:nvPicPr>
          <p:cNvPr id="5122" name="Picture 2" descr="C:\Documents and Settings\jose joaquin\Escritorio\Stand2pag3.jpg"/>
          <p:cNvPicPr>
            <a:picLocks noChangeAspect="1" noChangeArrowheads="1"/>
          </p:cNvPicPr>
          <p:nvPr/>
        </p:nvPicPr>
        <p:blipFill>
          <a:blip r:embed="rId3"/>
          <a:srcRect/>
          <a:stretch>
            <a:fillRect/>
          </a:stretch>
        </p:blipFill>
        <p:spPr bwMode="auto">
          <a:xfrm>
            <a:off x="500034" y="2857496"/>
            <a:ext cx="3402623" cy="3000396"/>
          </a:xfrm>
          <a:prstGeom prst="rect">
            <a:avLst/>
          </a:prstGeom>
          <a:ln>
            <a:noFill/>
          </a:ln>
          <a:effectLst>
            <a:softEdge rad="112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20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2000"/>
                                        <p:tgtEl>
                                          <p:spTgt spid="6">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fade">
                                      <p:cBhvr>
                                        <p:cTn id="19" dur="2000"/>
                                        <p:tgtEl>
                                          <p:spTgt spid="6">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7" end="7"/>
                                            </p:txEl>
                                          </p:spTgt>
                                        </p:tgtEl>
                                        <p:attrNameLst>
                                          <p:attrName>style.visibility</p:attrName>
                                        </p:attrNameLst>
                                      </p:cBhvr>
                                      <p:to>
                                        <p:strVal val="visible"/>
                                      </p:to>
                                    </p:set>
                                    <p:animEffect transition="in" filter="fade">
                                      <p:cBhvr>
                                        <p:cTn id="22" dur="2000"/>
                                        <p:tgtEl>
                                          <p:spTgt spid="6">
                                            <p:txEl>
                                              <p:pRg st="7" end="7"/>
                                            </p:txEl>
                                          </p:spTgt>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5122"/>
                                        </p:tgtEl>
                                        <p:attrNameLst>
                                          <p:attrName>style.visibility</p:attrName>
                                        </p:attrNameLst>
                                      </p:cBhvr>
                                      <p:to>
                                        <p:strVal val="visible"/>
                                      </p:to>
                                    </p:set>
                                    <p:animEffect transition="in" filter="fade">
                                      <p:cBhvr>
                                        <p:cTn id="26"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6"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2372</TotalTime>
  <Words>2530</Words>
  <Application>Microsoft Office PowerPoint</Application>
  <PresentationFormat>Presentación en pantalla (4:3)</PresentationFormat>
  <Paragraphs>507</Paragraphs>
  <Slides>47</Slides>
  <Notes>2</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Concurrencia</vt:lpstr>
      <vt:lpstr>Diapositiva 1</vt:lpstr>
      <vt:lpstr>ANÁLISIS DESCRIPTIVO</vt:lpstr>
      <vt:lpstr>HISTORIA</vt:lpstr>
      <vt:lpstr>HISTORIA</vt:lpstr>
      <vt:lpstr>HISTORIA</vt:lpstr>
      <vt:lpstr>HISTORIA</vt:lpstr>
      <vt:lpstr>HISTORIA</vt:lpstr>
      <vt:lpstr>HISTORIA</vt:lpstr>
      <vt:lpstr>MISIÓN Y OBJETO SOCIAL</vt:lpstr>
      <vt:lpstr>ELEMENTOS ESTRUCTURALES</vt:lpstr>
      <vt:lpstr>DESCRIPCIÓN DE PUESTOS</vt:lpstr>
      <vt:lpstr>DIRECTOR GENERAL</vt:lpstr>
      <vt:lpstr>COORDINADOR DE ARTE</vt:lpstr>
      <vt:lpstr>DISEÑADOR</vt:lpstr>
      <vt:lpstr>ILUSTRADOR</vt:lpstr>
      <vt:lpstr>FOTÓGRAFO</vt:lpstr>
      <vt:lpstr>CONTABLE</vt:lpstr>
      <vt:lpstr>ANÁLISIS DE LA CULTURA</vt:lpstr>
      <vt:lpstr>ANÁLISIS ESTRUCTURAL</vt:lpstr>
      <vt:lpstr>ANÁLISIS ESTRCUTRAL</vt:lpstr>
      <vt:lpstr>PUESTOS</vt:lpstr>
      <vt:lpstr>DEPARTAMENTOS</vt:lpstr>
      <vt:lpstr>OTROS</vt:lpstr>
      <vt:lpstr>DIMENSIÓN H Y V DE LOS PUESTOS</vt:lpstr>
      <vt:lpstr>ORGANIGRAMA</vt:lpstr>
      <vt:lpstr>ORGANIGRAMA</vt:lpstr>
      <vt:lpstr>ORGANIGRAFO</vt:lpstr>
      <vt:lpstr>MAPA DE PROCESOS</vt:lpstr>
      <vt:lpstr>ELEMENTOS DE SITUACIÓN</vt:lpstr>
      <vt:lpstr>GOBIERNO</vt:lpstr>
      <vt:lpstr>TECNOLOGÍA</vt:lpstr>
      <vt:lpstr>ESTRATEGIA</vt:lpstr>
      <vt:lpstr>ENTORNO</vt:lpstr>
      <vt:lpstr>ENTORNO GENÉRICO</vt:lpstr>
      <vt:lpstr>SOCIOCULTURAL</vt:lpstr>
      <vt:lpstr>TECNOLOGÍA</vt:lpstr>
      <vt:lpstr>POLÍTICO</vt:lpstr>
      <vt:lpstr>VALORACIÓN GLOBAL</vt:lpstr>
      <vt:lpstr>VALORACIÓN GLOBAL</vt:lpstr>
      <vt:lpstr>ENTORNO ESPECÍFICO</vt:lpstr>
      <vt:lpstr>CLIENTES</vt:lpstr>
      <vt:lpstr>COMPETENCIA</vt:lpstr>
      <vt:lpstr>BARRERAS DE ENTRADA</vt:lpstr>
      <vt:lpstr>PROBLEMAS FRECUENTES</vt:lpstr>
      <vt:lpstr>CONFIG. ORGANIZATIVA</vt:lpstr>
      <vt:lpstr>INFORMACIÓN DE LA EMPRESA</vt:lpstr>
      <vt:lpstr>ÍNDICE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jose joaquin</cp:lastModifiedBy>
  <cp:revision>171</cp:revision>
  <dcterms:created xsi:type="dcterms:W3CDTF">2009-05-06T08:51:06Z</dcterms:created>
  <dcterms:modified xsi:type="dcterms:W3CDTF">2009-05-29T18:34:52Z</dcterms:modified>
</cp:coreProperties>
</file>